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540" r:id="rId2"/>
    <p:sldId id="265" r:id="rId3"/>
    <p:sldId id="579" r:id="rId4"/>
    <p:sldId id="570" r:id="rId5"/>
    <p:sldId id="618" r:id="rId6"/>
    <p:sldId id="676" r:id="rId7"/>
    <p:sldId id="678" r:id="rId8"/>
    <p:sldId id="723" r:id="rId9"/>
    <p:sldId id="724" r:id="rId10"/>
    <p:sldId id="725" r:id="rId11"/>
    <p:sldId id="726" r:id="rId12"/>
    <p:sldId id="727" r:id="rId13"/>
    <p:sldId id="728" r:id="rId14"/>
    <p:sldId id="714" r:id="rId15"/>
    <p:sldId id="684" r:id="rId16"/>
    <p:sldId id="736" r:id="rId17"/>
    <p:sldId id="685" r:id="rId18"/>
    <p:sldId id="729" r:id="rId19"/>
    <p:sldId id="730" r:id="rId20"/>
    <p:sldId id="731" r:id="rId21"/>
    <p:sldId id="732" r:id="rId22"/>
    <p:sldId id="733" r:id="rId23"/>
    <p:sldId id="734" r:id="rId24"/>
    <p:sldId id="716" r:id="rId25"/>
    <p:sldId id="735" r:id="rId26"/>
    <p:sldId id="737" r:id="rId27"/>
    <p:sldId id="738" r:id="rId28"/>
    <p:sldId id="739" r:id="rId29"/>
    <p:sldId id="740" r:id="rId30"/>
    <p:sldId id="741" r:id="rId31"/>
    <p:sldId id="742" r:id="rId32"/>
    <p:sldId id="743" r:id="rId33"/>
    <p:sldId id="744" r:id="rId34"/>
    <p:sldId id="745" r:id="rId35"/>
    <p:sldId id="746" r:id="rId36"/>
    <p:sldId id="747" r:id="rId37"/>
    <p:sldId id="748" r:id="rId38"/>
    <p:sldId id="749" r:id="rId39"/>
    <p:sldId id="750" r:id="rId40"/>
    <p:sldId id="751" r:id="rId41"/>
    <p:sldId id="752" r:id="rId42"/>
    <p:sldId id="753" r:id="rId43"/>
    <p:sldId id="754" r:id="rId44"/>
    <p:sldId id="755" r:id="rId45"/>
    <p:sldId id="756" r:id="rId46"/>
    <p:sldId id="757" r:id="rId47"/>
    <p:sldId id="758" r:id="rId48"/>
    <p:sldId id="759" r:id="rId49"/>
    <p:sldId id="760" r:id="rId50"/>
    <p:sldId id="761" r:id="rId51"/>
    <p:sldId id="762" r:id="rId52"/>
    <p:sldId id="763" r:id="rId53"/>
    <p:sldId id="765" r:id="rId54"/>
    <p:sldId id="764" r:id="rId55"/>
    <p:sldId id="766" r:id="rId56"/>
    <p:sldId id="767" r:id="rId57"/>
    <p:sldId id="569" r:id="rId58"/>
    <p:sldId id="539" r:id="rId59"/>
  </p:sldIdLst>
  <p:sldSz cx="12192000" cy="6858000"/>
  <p:notesSz cx="12192000" cy="6858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9"/>
    <a:srgbClr val="BBD2EE"/>
    <a:srgbClr val="FFB2B6"/>
    <a:srgbClr val="F1ED86"/>
    <a:srgbClr val="F9F8DF"/>
    <a:srgbClr val="EEF3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19"/>
    <p:restoredTop sz="89680"/>
  </p:normalViewPr>
  <p:slideViewPr>
    <p:cSldViewPr>
      <p:cViewPr varScale="1">
        <p:scale>
          <a:sx n="140" d="100"/>
          <a:sy n="140" d="100"/>
        </p:scale>
        <p:origin x="568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154" d="100"/>
          <a:sy n="154" d="100"/>
        </p:scale>
        <p:origin x="78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9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3206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0272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033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1686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4469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7956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8255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877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1375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1136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7850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7806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4276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7506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9243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57399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18005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05204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0875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18651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70018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5108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633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8613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95331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75268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68974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30009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794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11246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13513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86495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4751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15622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34970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19798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2834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45116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3406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81662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58535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33034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31059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9401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62179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83328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2594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9151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87493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94673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36174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82455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4091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4319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761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681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5525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hyperlink" Target="http://www.valnaos.com/" TargetMode="External"/><Relationship Id="rId4" Type="http://schemas.openxmlformats.org/officeDocument/2006/relationships/hyperlink" Target="mailto:info@valnaos.com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3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6">
            <a:extLst>
              <a:ext uri="{FF2B5EF4-FFF2-40B4-BE49-F238E27FC236}">
                <a16:creationId xmlns:a16="http://schemas.microsoft.com/office/drawing/2014/main" id="{579B5B78-BE22-4BE1-8ED9-F17D1C3270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‹#›</a:t>
            </a:fld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09800" y="378886"/>
            <a:ext cx="9199246" cy="351790"/>
          </a:xfrm>
        </p:spPr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09800" y="1287703"/>
            <a:ext cx="9288781" cy="4563745"/>
          </a:xfrm>
        </p:spPr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CD3F6C8A-7DAE-44DA-A52F-43EB35BE06B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‹#›</a:t>
            </a:fld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09800" y="378886"/>
            <a:ext cx="9199246" cy="351790"/>
          </a:xfrm>
        </p:spPr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09800" y="1287703"/>
            <a:ext cx="9288781" cy="2141297"/>
          </a:xfr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lIns="144000" tIns="144000" rIns="144000" bIns="144000">
            <a:noAutofit/>
          </a:bodyPr>
          <a:lstStyle>
            <a:lvl1pPr>
              <a:defRPr sz="1800" b="0" i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endParaRPr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CD3F6C8A-7DAE-44DA-A52F-43EB35BE06B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302CFA47-2F63-4446-A7C5-91E9BA3E4C2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209799" y="3810000"/>
            <a:ext cx="9288781" cy="2141297"/>
          </a:xfr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lIns="144000" tIns="144000" rIns="144000" bIns="144000">
            <a:noAutofit/>
          </a:bodyPr>
          <a:lstStyle>
            <a:lvl1pPr>
              <a:defRPr sz="1800" b="0" i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091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34896" y="1287703"/>
            <a:ext cx="2813685" cy="4004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DDABB12D-D203-4396-9D3A-97312661BBE5}"/>
              </a:ext>
            </a:extLst>
          </p:cNvPr>
          <p:cNvSpPr txBox="1">
            <a:spLocks/>
          </p:cNvSpPr>
          <p:nvPr userDrawn="1"/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800" b="0" i="0" kern="1200">
                <a:solidFill>
                  <a:srgbClr val="A4A4A4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fr-FR" spc="-5"/>
              <a:t>Cop</a:t>
            </a:r>
            <a:r>
              <a:rPr lang="fr-FR" spc="-10"/>
              <a:t>y</a:t>
            </a:r>
            <a:r>
              <a:rPr lang="fr-FR" spc="-5"/>
              <a:t>r</a:t>
            </a:r>
            <a:r>
              <a:rPr lang="fr-FR"/>
              <a:t>ig</a:t>
            </a:r>
            <a:r>
              <a:rPr lang="fr-FR" spc="-5"/>
              <a:t>h</a:t>
            </a:r>
            <a:r>
              <a:rPr lang="fr-FR"/>
              <a:t>t</a:t>
            </a:r>
            <a:r>
              <a:rPr lang="fr-FR" spc="20"/>
              <a:t> </a:t>
            </a:r>
            <a:r>
              <a:rPr lang="fr-FR"/>
              <a:t>© </a:t>
            </a:r>
            <a:r>
              <a:rPr lang="fr-FR" spc="-5"/>
              <a:t>2020</a:t>
            </a:r>
            <a:r>
              <a:rPr lang="fr-FR"/>
              <a:t>  </a:t>
            </a:r>
            <a:r>
              <a:rPr lang="fr-FR" spc="95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/>
              <a:t>‹#›</a:t>
            </a:fld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A5124295-A8E5-4517-A09D-BE897933B6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‹#›</a:t>
            </a:fld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6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400"/>
            <a:ext cx="1922158" cy="861477"/>
          </a:xfrm>
          <a:prstGeom prst="rect">
            <a:avLst/>
          </a:prstGeom>
        </p:spPr>
      </p:pic>
      <p:sp>
        <p:nvSpPr>
          <p:cNvPr id="6" name="Sous-titre 2"/>
          <p:cNvSpPr txBox="1">
            <a:spLocks/>
          </p:cNvSpPr>
          <p:nvPr userDrawn="1"/>
        </p:nvSpPr>
        <p:spPr>
          <a:xfrm>
            <a:off x="2133600" y="6553200"/>
            <a:ext cx="6105525" cy="29654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fr-FR"/>
            </a:defPPr>
            <a:lvl1pPr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fr-FR" sz="900" dirty="0"/>
              <a:t>37/39 Avenue Ledru Rollin – CS 11237 – 75750 PARIS CEDEX 12  - </a:t>
            </a:r>
            <a:r>
              <a:rPr lang="fr-FR" sz="900" dirty="0">
                <a:hlinkClick r:id="rId4"/>
              </a:rPr>
              <a:t>info@valnaos.com</a:t>
            </a:r>
            <a:r>
              <a:rPr lang="fr-FR" sz="900" dirty="0"/>
              <a:t> – </a:t>
            </a:r>
            <a:r>
              <a:rPr lang="fr-FR" sz="900" dirty="0">
                <a:hlinkClick r:id="rId5"/>
              </a:rPr>
              <a:t>www.valnaos.com</a:t>
            </a:r>
            <a:r>
              <a:rPr lang="fr-FR" sz="900" dirty="0"/>
              <a:t>  Tél : 01 86 95 20 48</a:t>
            </a:r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83DB3528-E76A-41F7-A562-E8C33791FDB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pic>
        <p:nvPicPr>
          <p:cNvPr id="8" name="Picture 2" descr="Résultat de recherche d'images pour &quot;altran education services&quot;">
            <a:extLst>
              <a:ext uri="{FF2B5EF4-FFF2-40B4-BE49-F238E27FC236}">
                <a16:creationId xmlns:a16="http://schemas.microsoft.com/office/drawing/2014/main" id="{C5890CE7-8848-411B-B0FC-AD7F0382E1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3661" y="253842"/>
            <a:ext cx="1922158" cy="73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mailto:info@valnaos.com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hyperlink" Target="http://www.valnaos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2171426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8000"/>
                </a:lnTo>
              </a:path>
            </a:pathLst>
          </a:custGeom>
          <a:ln w="42418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967864" cy="6858000"/>
          </a:xfrm>
          <a:custGeom>
            <a:avLst/>
            <a:gdLst/>
            <a:ahLst/>
            <a:cxnLst/>
            <a:rect l="l" t="t" r="r" b="b"/>
            <a:pathLst>
              <a:path w="1967864" h="6858000">
                <a:moveTo>
                  <a:pt x="0" y="6857999"/>
                </a:moveTo>
                <a:lnTo>
                  <a:pt x="1967483" y="6857999"/>
                </a:lnTo>
                <a:lnTo>
                  <a:pt x="1967483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2953" y="378886"/>
            <a:ext cx="10626093" cy="351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93418" y="1287703"/>
            <a:ext cx="10805163" cy="4563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8" name="Sous-titre 2"/>
          <p:cNvSpPr txBox="1">
            <a:spLocks/>
          </p:cNvSpPr>
          <p:nvPr userDrawn="1"/>
        </p:nvSpPr>
        <p:spPr>
          <a:xfrm>
            <a:off x="2057400" y="6553200"/>
            <a:ext cx="6105525" cy="29654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fr-FR"/>
            </a:defPPr>
            <a:lvl1pPr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fr-FR" sz="900" dirty="0"/>
              <a:t>37/39 Avenue Ledru Rollin – CS 11237 – 75750 PARIS CEDEX 12  - </a:t>
            </a:r>
            <a:r>
              <a:rPr lang="fr-FR" sz="900" dirty="0">
                <a:hlinkClick r:id="rId8"/>
              </a:rPr>
              <a:t>info@valnaos.com</a:t>
            </a:r>
            <a:r>
              <a:rPr lang="fr-FR" sz="900" dirty="0"/>
              <a:t> – </a:t>
            </a:r>
            <a:r>
              <a:rPr lang="fr-FR" sz="900" dirty="0">
                <a:hlinkClick r:id="rId9"/>
              </a:rPr>
              <a:t>www.valnaos.com</a:t>
            </a:r>
            <a:r>
              <a:rPr lang="fr-FR" sz="900" dirty="0"/>
              <a:t>  Tél : 01 86 95 20 48</a:t>
            </a:r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9046" y="112186"/>
            <a:ext cx="655210" cy="533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3" r:id="rId4"/>
    <p:sldLayoutId id="2147483664" r:id="rId5"/>
    <p:sldLayoutId id="2147483665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alnaos.com/" TargetMode="External"/><Relationship Id="rId5" Type="http://schemas.openxmlformats.org/officeDocument/2006/relationships/hyperlink" Target="mailto:info@valnaos.com" TargetMode="Externa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alnaos.com/" TargetMode="External"/><Relationship Id="rId5" Type="http://schemas.openxmlformats.org/officeDocument/2006/relationships/hyperlink" Target="mailto:info@valnaos.com" TargetMode="External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lask.palletsprojects.com/en/1.1.x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valnaos.com/" TargetMode="External"/><Relationship Id="rId4" Type="http://schemas.openxmlformats.org/officeDocument/2006/relationships/hyperlink" Target="mailto:info@valnaos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alnaos.com/" TargetMode="External"/><Relationship Id="rId5" Type="http://schemas.openxmlformats.org/officeDocument/2006/relationships/hyperlink" Target="mailto:info@valnaos.com" TargetMode="External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illow.readthedocs.io/en/stable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tar-industries/python-3-beginn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mailto:charles@cstar.i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alnaos.com/" TargetMode="External"/><Relationship Id="rId5" Type="http://schemas.openxmlformats.org/officeDocument/2006/relationships/hyperlink" Target="mailto:info@valnaos.com" TargetMode="External"/><Relationship Id="rId4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alnaos.com/" TargetMode="External"/><Relationship Id="rId5" Type="http://schemas.openxmlformats.org/officeDocument/2006/relationships/hyperlink" Target="mailto:info@valnaos.com" TargetMode="Externa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alnaos.com/" TargetMode="External"/><Relationship Id="rId5" Type="http://schemas.openxmlformats.org/officeDocument/2006/relationships/hyperlink" Target="mailto:info@valnaos.com" TargetMode="External"/><Relationship Id="rId4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alnaos.com/" TargetMode="External"/><Relationship Id="rId5" Type="http://schemas.openxmlformats.org/officeDocument/2006/relationships/hyperlink" Target="mailto:info@valnaos.com" TargetMode="External"/><Relationship Id="rId4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equests.readthedocs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valnaos.com/" TargetMode="External"/><Relationship Id="rId4" Type="http://schemas.openxmlformats.org/officeDocument/2006/relationships/hyperlink" Target="mailto:info@valnaos.com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2"/>
            <a:ext cx="12192000" cy="6854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125200" y="5334000"/>
            <a:ext cx="842272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relea</a:t>
            </a:r>
            <a:r>
              <a:rPr sz="900" spc="5" dirty="0">
                <a:solidFill>
                  <a:srgbClr val="595959"/>
                </a:solidFill>
                <a:latin typeface="Arial"/>
                <a:cs typeface="Arial"/>
              </a:rPr>
              <a:t>s</a:t>
            </a: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sz="9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900" spc="-20" dirty="0">
                <a:solidFill>
                  <a:srgbClr val="595959"/>
                </a:solidFill>
                <a:latin typeface="Arial"/>
                <a:cs typeface="Arial"/>
              </a:rPr>
              <a:t> 1</a:t>
            </a: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.0.0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48400" y="4145117"/>
            <a:ext cx="5725040" cy="907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47165" algn="r">
              <a:lnSpc>
                <a:spcPct val="100000"/>
              </a:lnSpc>
            </a:pPr>
            <a:r>
              <a:rPr lang="en-US" sz="2400" spc="-15" baseline="1736" dirty="0">
                <a:solidFill>
                  <a:srgbClr val="7F7F7F"/>
                </a:solidFill>
                <a:latin typeface="Arial"/>
                <a:cs typeface="Arial"/>
              </a:rPr>
              <a:t>Chapter</a:t>
            </a:r>
            <a:r>
              <a:rPr sz="2400" baseline="1736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0</a:t>
            </a:r>
            <a:r>
              <a:rPr lang="en-US" sz="1600" b="1" spc="-10" dirty="0">
                <a:latin typeface="Arial"/>
                <a:cs typeface="Arial"/>
              </a:rPr>
              <a:t>0</a:t>
            </a:r>
          </a:p>
          <a:p>
            <a:pPr algn="r">
              <a:lnSpc>
                <a:spcPct val="100000"/>
              </a:lnSpc>
              <a:spcBef>
                <a:spcPts val="23"/>
              </a:spcBef>
            </a:pPr>
            <a:endParaRPr lang="fr-FR" sz="2100" dirty="0">
              <a:latin typeface="Times New Roman"/>
              <a:cs typeface="Times New Roman"/>
            </a:endParaRPr>
          </a:p>
          <a:p>
            <a:pPr marL="12700" algn="r">
              <a:lnSpc>
                <a:spcPct val="100000"/>
              </a:lnSpc>
            </a:pPr>
            <a:r>
              <a:rPr lang="en-US" sz="2200" spc="-15" dirty="0">
                <a:latin typeface="Arial"/>
                <a:cs typeface="Arial"/>
              </a:rPr>
              <a:t>Previously, on Python 3 Beginner…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91400" y="2456174"/>
            <a:ext cx="4576578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560"/>
              </a:lnSpc>
            </a:pPr>
            <a:r>
              <a:rPr lang="en-US" sz="4000" b="1" spc="-25" dirty="0">
                <a:latin typeface="Arial"/>
                <a:cs typeface="Arial"/>
              </a:rPr>
              <a:t>Python 3 Beginner</a:t>
            </a:r>
            <a:endParaRPr sz="4000" dirty="0">
              <a:latin typeface="Arial"/>
              <a:cs typeface="Arial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400"/>
            <a:ext cx="1922158" cy="861477"/>
          </a:xfrm>
          <a:prstGeom prst="rect">
            <a:avLst/>
          </a:prstGeom>
        </p:spPr>
      </p:pic>
      <p:sp>
        <p:nvSpPr>
          <p:cNvPr id="9" name="Sous-titre 2"/>
          <p:cNvSpPr txBox="1">
            <a:spLocks/>
          </p:cNvSpPr>
          <p:nvPr/>
        </p:nvSpPr>
        <p:spPr>
          <a:xfrm>
            <a:off x="2057400" y="6442654"/>
            <a:ext cx="6105525" cy="29654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fr-FR"/>
            </a:defPPr>
            <a:lvl1pPr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fr-FR" sz="900" dirty="0"/>
              <a:t>37/39 Avenue Ledru Rollin – CS 11237 – 75750 PARIS CEDEX 12  - </a:t>
            </a:r>
            <a:r>
              <a:rPr lang="fr-FR" sz="900" dirty="0">
                <a:hlinkClick r:id="rId5"/>
              </a:rPr>
              <a:t>info@valnaos.com</a:t>
            </a:r>
            <a:r>
              <a:rPr lang="fr-FR" sz="900" dirty="0"/>
              <a:t> – </a:t>
            </a:r>
            <a:r>
              <a:rPr lang="fr-FR" sz="900" dirty="0">
                <a:hlinkClick r:id="rId6"/>
              </a:rPr>
              <a:t>www.valnaos.com</a:t>
            </a:r>
            <a:r>
              <a:rPr lang="fr-FR" sz="900" dirty="0"/>
              <a:t>  Tél : 01 86 95 20 48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8796F5-97FA-41DC-9FA1-5041D407FEA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fr-FR" spc="-5"/>
              <a:t>Cop</a:t>
            </a:r>
            <a:r>
              <a:rPr lang="fr-FR" spc="-10"/>
              <a:t>y</a:t>
            </a:r>
            <a:r>
              <a:rPr lang="fr-FR" spc="-5"/>
              <a:t>r</a:t>
            </a:r>
            <a:r>
              <a:rPr lang="fr-FR"/>
              <a:t>ig</a:t>
            </a:r>
            <a:r>
              <a:rPr lang="fr-FR" spc="-5"/>
              <a:t>h</a:t>
            </a:r>
            <a:r>
              <a:rPr lang="fr-FR"/>
              <a:t>t</a:t>
            </a:r>
            <a:r>
              <a:rPr lang="fr-FR" spc="20"/>
              <a:t> </a:t>
            </a:r>
            <a:r>
              <a:rPr lang="fr-FR"/>
              <a:t>© </a:t>
            </a:r>
            <a:r>
              <a:rPr lang="fr-FR" spc="-5"/>
              <a:t>2020</a:t>
            </a:r>
            <a:r>
              <a:rPr lang="fr-FR"/>
              <a:t>  </a:t>
            </a:r>
            <a:r>
              <a:rPr lang="fr-FR" spc="95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1</a:t>
            </a:fld>
            <a:endParaRPr dirty="0">
              <a:solidFill>
                <a:srgbClr val="000000"/>
              </a:solidFill>
            </a:endParaRPr>
          </a:p>
        </p:txBody>
      </p:sp>
      <p:pic>
        <p:nvPicPr>
          <p:cNvPr id="1026" name="Picture 2" descr="Résultat de recherche d'images pour &quot;altran education services&quot;">
            <a:extLst>
              <a:ext uri="{FF2B5EF4-FFF2-40B4-BE49-F238E27FC236}">
                <a16:creationId xmlns:a16="http://schemas.microsoft.com/office/drawing/2014/main" id="{30F95EBD-0CC1-4C5B-A4D0-476168218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3661" y="253842"/>
            <a:ext cx="1922158" cy="73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120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Requests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10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3" y="4744306"/>
            <a:ext cx="9288781" cy="1709358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res</a:t>
            </a:r>
            <a:r>
              <a:rPr lang="fr-FR" dirty="0"/>
              <a:t> = </a:t>
            </a:r>
            <a:r>
              <a:rPr lang="fr-FR" dirty="0" err="1"/>
              <a:t>requests.post</a:t>
            </a:r>
            <a:r>
              <a:rPr lang="fr-FR" dirty="0"/>
              <a:t>('https://</a:t>
            </a:r>
            <a:r>
              <a:rPr lang="fr-FR" dirty="0" err="1"/>
              <a:t>httpbin.org</a:t>
            </a:r>
            <a:r>
              <a:rPr lang="fr-FR" dirty="0"/>
              <a:t>/post', data=...</a:t>
            </a:r>
          </a:p>
          <a:p>
            <a:r>
              <a:rPr lang="fr-FR" dirty="0" err="1"/>
              <a:t>res</a:t>
            </a:r>
            <a:r>
              <a:rPr lang="fr-FR" dirty="0"/>
              <a:t> = </a:t>
            </a:r>
            <a:r>
              <a:rPr lang="fr-FR" dirty="0" err="1"/>
              <a:t>requests.put</a:t>
            </a:r>
            <a:r>
              <a:rPr lang="fr-FR" dirty="0"/>
              <a:t>('https://</a:t>
            </a:r>
            <a:r>
              <a:rPr lang="fr-FR" dirty="0" err="1"/>
              <a:t>httpbin.org</a:t>
            </a:r>
            <a:r>
              <a:rPr lang="fr-FR" dirty="0"/>
              <a:t>/post', data=...</a:t>
            </a:r>
          </a:p>
          <a:p>
            <a:r>
              <a:rPr lang="fr-FR" dirty="0" err="1"/>
              <a:t>res</a:t>
            </a:r>
            <a:r>
              <a:rPr lang="fr-FR" dirty="0"/>
              <a:t> = </a:t>
            </a:r>
            <a:r>
              <a:rPr lang="fr-FR" dirty="0" err="1"/>
              <a:t>requests.delete</a:t>
            </a:r>
            <a:r>
              <a:rPr lang="fr-FR" dirty="0"/>
              <a:t>(...</a:t>
            </a:r>
          </a:p>
          <a:p>
            <a:r>
              <a:rPr lang="fr-FR" dirty="0" err="1"/>
              <a:t>res</a:t>
            </a:r>
            <a:r>
              <a:rPr lang="fr-FR" dirty="0"/>
              <a:t> = </a:t>
            </a:r>
            <a:r>
              <a:rPr lang="fr-FR" dirty="0" err="1"/>
              <a:t>requests.head</a:t>
            </a:r>
            <a:r>
              <a:rPr lang="fr-FR" dirty="0"/>
              <a:t>(...</a:t>
            </a:r>
          </a:p>
          <a:p>
            <a:r>
              <a:rPr lang="fr-FR" dirty="0" err="1"/>
              <a:t>res</a:t>
            </a:r>
            <a:r>
              <a:rPr lang="fr-FR" dirty="0"/>
              <a:t> = </a:t>
            </a:r>
            <a:r>
              <a:rPr lang="fr-FR" dirty="0" err="1"/>
              <a:t>requests.request</a:t>
            </a:r>
            <a:r>
              <a:rPr lang="fr-FR" dirty="0"/>
              <a:t>('GET', 'https://...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4332114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Other HTTP methods are available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FD042AF-135E-2643-BB00-5B67A081C920}"/>
              </a:ext>
            </a:extLst>
          </p:cNvPr>
          <p:cNvSpPr>
            <a:spLocks noGrp="1"/>
          </p:cNvSpPr>
          <p:nvPr/>
        </p:nvSpPr>
        <p:spPr>
          <a:xfrm>
            <a:off x="2194033" y="1631774"/>
            <a:ext cx="9288781" cy="1404558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res = </a:t>
            </a:r>
            <a:r>
              <a:rPr lang="en" dirty="0" err="1"/>
              <a:t>requests.get</a:t>
            </a:r>
            <a:r>
              <a:rPr lang="en" dirty="0"/>
              <a:t>('https://</a:t>
            </a:r>
            <a:r>
              <a:rPr lang="en" dirty="0" err="1"/>
              <a:t>google.com</a:t>
            </a:r>
            <a:r>
              <a:rPr lang="en" dirty="0"/>
              <a:t>/toto')</a:t>
            </a:r>
          </a:p>
          <a:p>
            <a:r>
              <a:rPr lang="en" dirty="0"/>
              <a:t>print(</a:t>
            </a:r>
            <a:r>
              <a:rPr lang="en" dirty="0" err="1"/>
              <a:t>res.ok</a:t>
            </a:r>
            <a:r>
              <a:rPr lang="en" dirty="0"/>
              <a:t>)</a:t>
            </a:r>
          </a:p>
          <a:p>
            <a:r>
              <a:rPr lang="en" dirty="0"/>
              <a:t>print(f'{</a:t>
            </a:r>
            <a:r>
              <a:rPr lang="en" dirty="0" err="1"/>
              <a:t>res.status_code</a:t>
            </a:r>
            <a:r>
              <a:rPr lang="en" dirty="0"/>
              <a:t>} {</a:t>
            </a:r>
            <a:r>
              <a:rPr lang="en" dirty="0" err="1"/>
              <a:t>res.reason</a:t>
            </a:r>
            <a:r>
              <a:rPr lang="en" dirty="0"/>
              <a:t>}')</a:t>
            </a:r>
          </a:p>
          <a:p>
            <a:r>
              <a:rPr lang="en" dirty="0" err="1"/>
              <a:t>res.raise_for_status</a:t>
            </a:r>
            <a:r>
              <a:rPr lang="en" dirty="0"/>
              <a:t>()</a:t>
            </a: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139B0D4C-A8BB-4D48-BF15-B7E3D64E0DC5}"/>
              </a:ext>
            </a:extLst>
          </p:cNvPr>
          <p:cNvSpPr txBox="1">
            <a:spLocks/>
          </p:cNvSpPr>
          <p:nvPr/>
        </p:nvSpPr>
        <p:spPr>
          <a:xfrm>
            <a:off x="603882" y="1143000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Raise a Python error on HTTP errors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8D28F13-85A3-E340-ACFC-4F9542B468F7}"/>
              </a:ext>
            </a:extLst>
          </p:cNvPr>
          <p:cNvSpPr>
            <a:spLocks noGrp="1"/>
          </p:cNvSpPr>
          <p:nvPr/>
        </p:nvSpPr>
        <p:spPr>
          <a:xfrm>
            <a:off x="2194033" y="3079956"/>
            <a:ext cx="9288781" cy="1164290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False</a:t>
            </a:r>
          </a:p>
          <a:p>
            <a:r>
              <a:rPr lang="fr-FR" dirty="0"/>
              <a:t>404 Not </a:t>
            </a:r>
            <a:r>
              <a:rPr lang="fr-FR" dirty="0" err="1"/>
              <a:t>Found</a:t>
            </a:r>
            <a:endParaRPr lang="fr-FR" dirty="0"/>
          </a:p>
          <a:p>
            <a:r>
              <a:rPr lang="en" dirty="0" err="1">
                <a:solidFill>
                  <a:srgbClr val="FF0000"/>
                </a:solidFill>
              </a:rPr>
              <a:t>HTTPError</a:t>
            </a:r>
            <a:r>
              <a:rPr lang="en" dirty="0">
                <a:solidFill>
                  <a:srgbClr val="FF0000"/>
                </a:solidFill>
              </a:rPr>
              <a:t>: </a:t>
            </a:r>
            <a:r>
              <a:rPr lang="en" dirty="0"/>
              <a:t>404 Client Error: Not Found for </a:t>
            </a:r>
            <a:r>
              <a:rPr lang="en" dirty="0" err="1"/>
              <a:t>url</a:t>
            </a:r>
            <a:r>
              <a:rPr lang="en" dirty="0"/>
              <a:t>: https://</a:t>
            </a:r>
            <a:r>
              <a:rPr lang="en" dirty="0" err="1"/>
              <a:t>google.com</a:t>
            </a:r>
            <a:r>
              <a:rPr lang="en" dirty="0"/>
              <a:t>/toto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7164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Requests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11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3" y="3969256"/>
            <a:ext cx="9288781" cy="1669544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res</a:t>
            </a:r>
            <a:r>
              <a:rPr lang="fr-FR" dirty="0"/>
              <a:t> = </a:t>
            </a:r>
            <a:r>
              <a:rPr lang="fr-FR" dirty="0" err="1"/>
              <a:t>requests.post</a:t>
            </a:r>
            <a:r>
              <a:rPr lang="fr-FR" dirty="0"/>
              <a:t>('https://</a:t>
            </a:r>
            <a:r>
              <a:rPr lang="fr-FR" dirty="0" err="1"/>
              <a:t>httpbin.org</a:t>
            </a:r>
            <a:r>
              <a:rPr lang="fr-FR" dirty="0"/>
              <a:t>/post',</a:t>
            </a:r>
          </a:p>
          <a:p>
            <a:r>
              <a:rPr lang="fr-FR" dirty="0"/>
              <a:t>                    data=</a:t>
            </a:r>
            <a:r>
              <a:rPr lang="fr-FR" dirty="0" err="1"/>
              <a:t>b'Hello</a:t>
            </a:r>
            <a:r>
              <a:rPr lang="fr-FR" dirty="0"/>
              <a:t> World!')</a:t>
            </a:r>
          </a:p>
          <a:p>
            <a:r>
              <a:rPr lang="fr-FR" dirty="0" err="1"/>
              <a:t>res</a:t>
            </a:r>
            <a:r>
              <a:rPr lang="fr-FR" dirty="0"/>
              <a:t> = </a:t>
            </a:r>
            <a:r>
              <a:rPr lang="fr-FR" dirty="0" err="1"/>
              <a:t>requests.post</a:t>
            </a:r>
            <a:r>
              <a:rPr lang="fr-FR" dirty="0"/>
              <a:t>('https://</a:t>
            </a:r>
            <a:r>
              <a:rPr lang="fr-FR" dirty="0" err="1"/>
              <a:t>httpbin.org</a:t>
            </a:r>
            <a:r>
              <a:rPr lang="fr-FR" dirty="0"/>
              <a:t>/post',</a:t>
            </a:r>
          </a:p>
          <a:p>
            <a:r>
              <a:rPr lang="fr-FR" dirty="0"/>
              <a:t>                    data={'hello': 'world', '</a:t>
            </a:r>
            <a:r>
              <a:rPr lang="fr-FR" dirty="0" err="1"/>
              <a:t>search</a:t>
            </a:r>
            <a:r>
              <a:rPr lang="fr-FR" dirty="0"/>
              <a:t>': 'python'})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res.request.body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3516868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Send data in request body with </a:t>
            </a:r>
            <a:r>
              <a:rPr lang="en" sz="2400" kern="0" dirty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FD042AF-135E-2643-BB00-5B67A081C920}"/>
              </a:ext>
            </a:extLst>
          </p:cNvPr>
          <p:cNvSpPr>
            <a:spLocks noGrp="1"/>
          </p:cNvSpPr>
          <p:nvPr/>
        </p:nvSpPr>
        <p:spPr>
          <a:xfrm>
            <a:off x="2194033" y="1631774"/>
            <a:ext cx="9288781" cy="111142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res = </a:t>
            </a:r>
            <a:r>
              <a:rPr lang="en" dirty="0" err="1"/>
              <a:t>requests.get</a:t>
            </a:r>
            <a:r>
              <a:rPr lang="en" dirty="0"/>
              <a:t>('</a:t>
            </a:r>
            <a:r>
              <a:rPr lang="fr-FR" dirty="0"/>
              <a:t>https://</a:t>
            </a:r>
            <a:r>
              <a:rPr lang="fr-FR" dirty="0" err="1"/>
              <a:t>www.google.com</a:t>
            </a:r>
            <a:r>
              <a:rPr lang="fr-FR" dirty="0"/>
              <a:t>/</a:t>
            </a:r>
            <a:r>
              <a:rPr lang="fr-FR" dirty="0" err="1"/>
              <a:t>search</a:t>
            </a:r>
            <a:r>
              <a:rPr lang="fr-FR" dirty="0"/>
              <a:t>', </a:t>
            </a:r>
          </a:p>
          <a:p>
            <a:r>
              <a:rPr lang="fr-FR" dirty="0"/>
              <a:t>                   </a:t>
            </a:r>
            <a:r>
              <a:rPr lang="fr-FR" dirty="0" err="1"/>
              <a:t>params</a:t>
            </a:r>
            <a:r>
              <a:rPr lang="fr-FR" dirty="0"/>
              <a:t>={'</a:t>
            </a:r>
            <a:r>
              <a:rPr lang="fr-FR" dirty="0" err="1"/>
              <a:t>q':'Hello</a:t>
            </a:r>
            <a:r>
              <a:rPr lang="fr-FR" dirty="0"/>
              <a:t> World'})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res.url</a:t>
            </a:r>
            <a:r>
              <a:rPr lang="fr-FR" dirty="0"/>
              <a:t>)</a:t>
            </a:r>
            <a:endParaRPr lang="en" dirty="0"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139B0D4C-A8BB-4D48-BF15-B7E3D64E0DC5}"/>
              </a:ext>
            </a:extLst>
          </p:cNvPr>
          <p:cNvSpPr txBox="1">
            <a:spLocks/>
          </p:cNvSpPr>
          <p:nvPr/>
        </p:nvSpPr>
        <p:spPr>
          <a:xfrm>
            <a:off x="603882" y="1143000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Send query variables with </a:t>
            </a:r>
            <a:r>
              <a:rPr lang="en" sz="24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params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8D28F13-85A3-E340-ACFC-4F9542B468F7}"/>
              </a:ext>
            </a:extLst>
          </p:cNvPr>
          <p:cNvSpPr>
            <a:spLocks noGrp="1"/>
          </p:cNvSpPr>
          <p:nvPr/>
        </p:nvSpPr>
        <p:spPr>
          <a:xfrm>
            <a:off x="2194033" y="2819400"/>
            <a:ext cx="9288781" cy="577644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https://</a:t>
            </a:r>
            <a:r>
              <a:rPr lang="fr-FR" dirty="0" err="1"/>
              <a:t>www.google.com</a:t>
            </a:r>
            <a:r>
              <a:rPr lang="fr-FR" dirty="0"/>
              <a:t>/</a:t>
            </a:r>
            <a:r>
              <a:rPr lang="fr-FR" dirty="0" err="1"/>
              <a:t>search?q</a:t>
            </a:r>
            <a:r>
              <a:rPr lang="fr-FR" dirty="0"/>
              <a:t>=</a:t>
            </a:r>
            <a:r>
              <a:rPr lang="fr-FR" dirty="0" err="1"/>
              <a:t>Hello+World</a:t>
            </a:r>
            <a:endParaRPr lang="fr-FR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B8D6A40-25F8-5C4C-A2F0-79571637A895}"/>
              </a:ext>
            </a:extLst>
          </p:cNvPr>
          <p:cNvSpPr>
            <a:spLocks noGrp="1"/>
          </p:cNvSpPr>
          <p:nvPr/>
        </p:nvSpPr>
        <p:spPr>
          <a:xfrm>
            <a:off x="2194033" y="5763003"/>
            <a:ext cx="9288781" cy="577644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hello=</a:t>
            </a:r>
            <a:r>
              <a:rPr lang="fr-FR" dirty="0" err="1"/>
              <a:t>world&amp;search</a:t>
            </a:r>
            <a:r>
              <a:rPr lang="fr-FR" dirty="0"/>
              <a:t>=python</a:t>
            </a:r>
          </a:p>
        </p:txBody>
      </p:sp>
    </p:spTree>
    <p:extLst>
      <p:ext uri="{BB962C8B-B14F-4D97-AF65-F5344CB8AC3E}">
        <p14:creationId xmlns:p14="http://schemas.microsoft.com/office/powerpoint/2010/main" val="1641023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Requests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12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3" y="4209524"/>
            <a:ext cx="9288781" cy="142927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with</a:t>
            </a:r>
            <a:r>
              <a:rPr lang="fr-FR" dirty="0"/>
              <a:t> open('</a:t>
            </a:r>
            <a:r>
              <a:rPr lang="fr-FR" dirty="0" err="1"/>
              <a:t>profile_pic.png</a:t>
            </a:r>
            <a:r>
              <a:rPr lang="fr-FR" dirty="0"/>
              <a:t>', '</a:t>
            </a:r>
            <a:r>
              <a:rPr lang="fr-FR" dirty="0" err="1"/>
              <a:t>rb</a:t>
            </a:r>
            <a:r>
              <a:rPr lang="fr-FR" dirty="0"/>
              <a:t>') as f:</a:t>
            </a:r>
          </a:p>
          <a:p>
            <a:r>
              <a:rPr lang="fr-FR" dirty="0"/>
              <a:t>  </a:t>
            </a:r>
            <a:r>
              <a:rPr lang="fr-FR" dirty="0" err="1"/>
              <a:t>res</a:t>
            </a:r>
            <a:r>
              <a:rPr lang="fr-FR" dirty="0"/>
              <a:t> = </a:t>
            </a:r>
            <a:r>
              <a:rPr lang="fr-FR" dirty="0" err="1"/>
              <a:t>requests.post</a:t>
            </a:r>
            <a:r>
              <a:rPr lang="fr-FR" dirty="0"/>
              <a:t>('https://</a:t>
            </a:r>
            <a:r>
              <a:rPr lang="fr-FR" dirty="0" err="1"/>
              <a:t>httpbin.org</a:t>
            </a:r>
            <a:r>
              <a:rPr lang="fr-FR" dirty="0"/>
              <a:t>/post',</a:t>
            </a:r>
          </a:p>
          <a:p>
            <a:r>
              <a:rPr lang="fr-FR" dirty="0"/>
              <a:t>                      files={'</a:t>
            </a:r>
            <a:r>
              <a:rPr lang="fr-FR" dirty="0" err="1"/>
              <a:t>upload</a:t>
            </a:r>
            <a:r>
              <a:rPr lang="fr-FR" dirty="0"/>
              <a:t>': f})</a:t>
            </a:r>
          </a:p>
          <a:p>
            <a:r>
              <a:rPr lang="en" dirty="0" err="1"/>
              <a:t>len</a:t>
            </a:r>
            <a:r>
              <a:rPr lang="en" dirty="0"/>
              <a:t>(</a:t>
            </a:r>
            <a:r>
              <a:rPr lang="en" dirty="0" err="1"/>
              <a:t>res.request.body</a:t>
            </a:r>
            <a:r>
              <a:rPr lang="en" dirty="0"/>
              <a:t>)</a:t>
            </a:r>
          </a:p>
          <a:p>
            <a:endParaRPr lang="fr-FR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3745468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Send file attachments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FD042AF-135E-2643-BB00-5B67A081C920}"/>
              </a:ext>
            </a:extLst>
          </p:cNvPr>
          <p:cNvSpPr>
            <a:spLocks noGrp="1"/>
          </p:cNvSpPr>
          <p:nvPr/>
        </p:nvSpPr>
        <p:spPr>
          <a:xfrm>
            <a:off x="2194033" y="1739930"/>
            <a:ext cx="9288781" cy="111142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res = </a:t>
            </a:r>
            <a:r>
              <a:rPr lang="en" dirty="0" err="1"/>
              <a:t>requests.post</a:t>
            </a:r>
            <a:r>
              <a:rPr lang="en" dirty="0"/>
              <a:t>('</a:t>
            </a:r>
            <a:r>
              <a:rPr lang="fr-FR" dirty="0"/>
              <a:t>https://</a:t>
            </a:r>
            <a:r>
              <a:rPr lang="fr-FR" dirty="0" err="1"/>
              <a:t>httpbin.org</a:t>
            </a:r>
            <a:r>
              <a:rPr lang="fr-FR" dirty="0"/>
              <a:t>/post', </a:t>
            </a:r>
          </a:p>
          <a:p>
            <a:r>
              <a:rPr lang="fr-FR" dirty="0"/>
              <a:t>                    </a:t>
            </a:r>
            <a:r>
              <a:rPr lang="fr-FR" dirty="0" err="1"/>
              <a:t>json</a:t>
            </a:r>
            <a:r>
              <a:rPr lang="fr-FR" dirty="0"/>
              <a:t>={'hello': 'world', 'python': None})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res.request.body</a:t>
            </a:r>
            <a:r>
              <a:rPr lang="fr-FR" dirty="0"/>
              <a:t>)</a:t>
            </a:r>
            <a:endParaRPr lang="en" dirty="0"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139B0D4C-A8BB-4D48-BF15-B7E3D64E0DC5}"/>
              </a:ext>
            </a:extLst>
          </p:cNvPr>
          <p:cNvSpPr txBox="1">
            <a:spLocks/>
          </p:cNvSpPr>
          <p:nvPr/>
        </p:nvSpPr>
        <p:spPr>
          <a:xfrm>
            <a:off x="603882" y="1251156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Encode request data as JSON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8D28F13-85A3-E340-ACFC-4F9542B468F7}"/>
              </a:ext>
            </a:extLst>
          </p:cNvPr>
          <p:cNvSpPr>
            <a:spLocks noGrp="1"/>
          </p:cNvSpPr>
          <p:nvPr/>
        </p:nvSpPr>
        <p:spPr>
          <a:xfrm>
            <a:off x="2194033" y="2927556"/>
            <a:ext cx="9288781" cy="577644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b'{"hello": "world", "python": </a:t>
            </a:r>
            <a:r>
              <a:rPr lang="fr-FR" dirty="0" err="1"/>
              <a:t>null</a:t>
            </a:r>
            <a:r>
              <a:rPr lang="fr-FR" dirty="0"/>
              <a:t>}'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B8D6A40-25F8-5C4C-A2F0-79571637A895}"/>
              </a:ext>
            </a:extLst>
          </p:cNvPr>
          <p:cNvSpPr>
            <a:spLocks noGrp="1"/>
          </p:cNvSpPr>
          <p:nvPr/>
        </p:nvSpPr>
        <p:spPr>
          <a:xfrm>
            <a:off x="2194033" y="5715000"/>
            <a:ext cx="9288781" cy="577644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669525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204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Requests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13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FD042AF-135E-2643-BB00-5B67A081C920}"/>
              </a:ext>
            </a:extLst>
          </p:cNvPr>
          <p:cNvSpPr>
            <a:spLocks noGrp="1"/>
          </p:cNvSpPr>
          <p:nvPr/>
        </p:nvSpPr>
        <p:spPr>
          <a:xfrm>
            <a:off x="2194033" y="2044730"/>
            <a:ext cx="9288781" cy="111142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res = </a:t>
            </a:r>
            <a:r>
              <a:rPr lang="en" dirty="0" err="1"/>
              <a:t>requests.get</a:t>
            </a:r>
            <a:r>
              <a:rPr lang="en" dirty="0"/>
              <a:t>('</a:t>
            </a:r>
            <a:r>
              <a:rPr lang="fr-FR" dirty="0"/>
              <a:t>https://</a:t>
            </a:r>
            <a:r>
              <a:rPr lang="fr-FR" dirty="0" err="1"/>
              <a:t>httpbin.org</a:t>
            </a:r>
            <a:r>
              <a:rPr lang="fr-FR" dirty="0"/>
              <a:t>/post', </a:t>
            </a:r>
          </a:p>
          <a:p>
            <a:r>
              <a:rPr lang="fr-FR" dirty="0"/>
              <a:t>                   headers={'</a:t>
            </a:r>
            <a:r>
              <a:rPr lang="fr-FR" dirty="0" err="1"/>
              <a:t>Authorization</a:t>
            </a:r>
            <a:r>
              <a:rPr lang="fr-FR" dirty="0"/>
              <a:t>': '</a:t>
            </a:r>
            <a:r>
              <a:rPr lang="fr-FR" dirty="0" err="1"/>
              <a:t>alibaba:opensesame</a:t>
            </a:r>
            <a:r>
              <a:rPr lang="fr-FR" dirty="0"/>
              <a:t>'})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res.request.body</a:t>
            </a:r>
            <a:r>
              <a:rPr lang="fr-FR" dirty="0"/>
              <a:t>)</a:t>
            </a:r>
            <a:endParaRPr lang="en" dirty="0"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139B0D4C-A8BB-4D48-BF15-B7E3D64E0DC5}"/>
              </a:ext>
            </a:extLst>
          </p:cNvPr>
          <p:cNvSpPr txBox="1">
            <a:spLocks/>
          </p:cNvSpPr>
          <p:nvPr/>
        </p:nvSpPr>
        <p:spPr>
          <a:xfrm>
            <a:off x="603882" y="1555956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Customize request headers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8D28F13-85A3-E340-ACFC-4F9542B468F7}"/>
              </a:ext>
            </a:extLst>
          </p:cNvPr>
          <p:cNvSpPr>
            <a:spLocks noGrp="1"/>
          </p:cNvSpPr>
          <p:nvPr/>
        </p:nvSpPr>
        <p:spPr>
          <a:xfrm>
            <a:off x="2194033" y="3232356"/>
            <a:ext cx="9288781" cy="577644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b'{"hello": "world", "python": </a:t>
            </a:r>
            <a:r>
              <a:rPr lang="fr-FR" dirty="0" err="1"/>
              <a:t>null</a:t>
            </a:r>
            <a:r>
              <a:rPr lang="fr-FR" dirty="0"/>
              <a:t>}'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FAA7419-1BEC-374E-BC9D-BC6825E89A6D}"/>
              </a:ext>
            </a:extLst>
          </p:cNvPr>
          <p:cNvSpPr>
            <a:spLocks noGrp="1"/>
          </p:cNvSpPr>
          <p:nvPr/>
        </p:nvSpPr>
        <p:spPr>
          <a:xfrm>
            <a:off x="2194033" y="4603956"/>
            <a:ext cx="9288781" cy="577644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res</a:t>
            </a:r>
            <a:r>
              <a:rPr lang="fr-FR" dirty="0"/>
              <a:t> = </a:t>
            </a:r>
            <a:r>
              <a:rPr lang="fr-FR" dirty="0" err="1"/>
              <a:t>requests.get</a:t>
            </a:r>
            <a:r>
              <a:rPr lang="fr-FR" dirty="0"/>
              <a:t>('https://</a:t>
            </a:r>
            <a:r>
              <a:rPr lang="fr-FR" dirty="0" err="1"/>
              <a:t>www.google.com</a:t>
            </a:r>
            <a:r>
              <a:rPr lang="fr-FR" dirty="0"/>
              <a:t>', timeout=0.001)</a:t>
            </a: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5C895D6E-3251-3E46-84F0-3625D7FD60E1}"/>
              </a:ext>
            </a:extLst>
          </p:cNvPr>
          <p:cNvSpPr txBox="1">
            <a:spLocks/>
          </p:cNvSpPr>
          <p:nvPr/>
        </p:nvSpPr>
        <p:spPr>
          <a:xfrm>
            <a:off x="603882" y="4126468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Set request timeout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ECD8671-D7BF-6A4C-AB46-AD5068F58B6B}"/>
              </a:ext>
            </a:extLst>
          </p:cNvPr>
          <p:cNvSpPr>
            <a:spLocks noGrp="1"/>
          </p:cNvSpPr>
          <p:nvPr/>
        </p:nvSpPr>
        <p:spPr>
          <a:xfrm>
            <a:off x="2194033" y="5257800"/>
            <a:ext cx="9288781" cy="801152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 err="1">
                <a:solidFill>
                  <a:srgbClr val="FF0000"/>
                </a:solidFill>
              </a:rPr>
              <a:t>ConnectTimeout</a:t>
            </a:r>
            <a:r>
              <a:rPr lang="en" dirty="0">
                <a:solidFill>
                  <a:srgbClr val="FF0000"/>
                </a:solidFill>
              </a:rPr>
              <a:t>: </a:t>
            </a:r>
            <a:r>
              <a:rPr lang="en" dirty="0"/>
              <a:t>'Connection to </a:t>
            </a:r>
            <a:r>
              <a:rPr lang="en" dirty="0" err="1"/>
              <a:t>www.google.com</a:t>
            </a:r>
            <a:r>
              <a:rPr lang="en" dirty="0"/>
              <a:t> timed out. (connect timeout=0.001)'))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553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2"/>
            <a:ext cx="12192000" cy="6854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125200" y="5334000"/>
            <a:ext cx="842272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relea</a:t>
            </a:r>
            <a:r>
              <a:rPr sz="900" spc="5" dirty="0">
                <a:solidFill>
                  <a:srgbClr val="595959"/>
                </a:solidFill>
                <a:latin typeface="Arial"/>
                <a:cs typeface="Arial"/>
              </a:rPr>
              <a:t>s</a:t>
            </a: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sz="9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900" spc="-20" dirty="0">
                <a:solidFill>
                  <a:srgbClr val="595959"/>
                </a:solidFill>
                <a:latin typeface="Arial"/>
                <a:cs typeface="Arial"/>
              </a:rPr>
              <a:t> 1</a:t>
            </a: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.0.0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48400" y="4145117"/>
            <a:ext cx="5725040" cy="907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47165" algn="r">
              <a:lnSpc>
                <a:spcPct val="100000"/>
              </a:lnSpc>
            </a:pPr>
            <a:r>
              <a:rPr lang="en-US" sz="2400" spc="-15" baseline="1736" dirty="0">
                <a:solidFill>
                  <a:srgbClr val="7F7F7F"/>
                </a:solidFill>
                <a:latin typeface="Arial"/>
                <a:cs typeface="Arial"/>
              </a:rPr>
              <a:t>Chapter</a:t>
            </a:r>
            <a:r>
              <a:rPr sz="2400" baseline="1736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0</a:t>
            </a:r>
            <a:r>
              <a:rPr lang="en-US" sz="1600" b="1" spc="-10" dirty="0">
                <a:latin typeface="Arial"/>
                <a:cs typeface="Arial"/>
              </a:rPr>
              <a:t>2</a:t>
            </a:r>
          </a:p>
          <a:p>
            <a:pPr algn="r">
              <a:lnSpc>
                <a:spcPct val="100000"/>
              </a:lnSpc>
              <a:spcBef>
                <a:spcPts val="23"/>
              </a:spcBef>
            </a:pPr>
            <a:endParaRPr lang="fr-FR" sz="2100" dirty="0">
              <a:latin typeface="Times New Roman"/>
              <a:cs typeface="Times New Roman"/>
            </a:endParaRPr>
          </a:p>
          <a:p>
            <a:pPr marL="12700" algn="r">
              <a:lnSpc>
                <a:spcPct val="100000"/>
              </a:lnSpc>
            </a:pPr>
            <a:r>
              <a:rPr lang="en-US" sz="2200" spc="-15" dirty="0">
                <a:latin typeface="Arial"/>
                <a:cs typeface="Arial"/>
              </a:rPr>
              <a:t>Web Applications with Flask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91400" y="2456174"/>
            <a:ext cx="4576578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560"/>
              </a:lnSpc>
            </a:pPr>
            <a:r>
              <a:rPr lang="en-US" sz="4000" b="1" spc="-25" dirty="0">
                <a:latin typeface="Arial"/>
                <a:cs typeface="Arial"/>
              </a:rPr>
              <a:t>Python 3 Beginner</a:t>
            </a:r>
            <a:endParaRPr sz="4000" dirty="0">
              <a:latin typeface="Arial"/>
              <a:cs typeface="Arial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400"/>
            <a:ext cx="1922158" cy="861477"/>
          </a:xfrm>
          <a:prstGeom prst="rect">
            <a:avLst/>
          </a:prstGeom>
        </p:spPr>
      </p:pic>
      <p:sp>
        <p:nvSpPr>
          <p:cNvPr id="9" name="Sous-titre 2"/>
          <p:cNvSpPr txBox="1">
            <a:spLocks/>
          </p:cNvSpPr>
          <p:nvPr/>
        </p:nvSpPr>
        <p:spPr>
          <a:xfrm>
            <a:off x="2057400" y="6442654"/>
            <a:ext cx="6105525" cy="29654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fr-FR"/>
            </a:defPPr>
            <a:lvl1pPr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fr-FR" sz="900" dirty="0"/>
              <a:t>37/39 Avenue Ledru Rollin – CS 11237 – 75750 PARIS CEDEX 12  - </a:t>
            </a:r>
            <a:r>
              <a:rPr lang="fr-FR" sz="900" dirty="0">
                <a:hlinkClick r:id="rId5"/>
              </a:rPr>
              <a:t>info@valnaos.com</a:t>
            </a:r>
            <a:r>
              <a:rPr lang="fr-FR" sz="900" dirty="0"/>
              <a:t> – </a:t>
            </a:r>
            <a:r>
              <a:rPr lang="fr-FR" sz="900" dirty="0">
                <a:hlinkClick r:id="rId6"/>
              </a:rPr>
              <a:t>www.valnaos.com</a:t>
            </a:r>
            <a:r>
              <a:rPr lang="fr-FR" sz="900" dirty="0"/>
              <a:t>  Tél : 01 86 95 20 48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8796F5-97FA-41DC-9FA1-5041D407FEA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fr-FR" spc="-5"/>
              <a:t>Cop</a:t>
            </a:r>
            <a:r>
              <a:rPr lang="fr-FR" spc="-10"/>
              <a:t>y</a:t>
            </a:r>
            <a:r>
              <a:rPr lang="fr-FR" spc="-5"/>
              <a:t>r</a:t>
            </a:r>
            <a:r>
              <a:rPr lang="fr-FR"/>
              <a:t>ig</a:t>
            </a:r>
            <a:r>
              <a:rPr lang="fr-FR" spc="-5"/>
              <a:t>h</a:t>
            </a:r>
            <a:r>
              <a:rPr lang="fr-FR"/>
              <a:t>t</a:t>
            </a:r>
            <a:r>
              <a:rPr lang="fr-FR" spc="20"/>
              <a:t> </a:t>
            </a:r>
            <a:r>
              <a:rPr lang="fr-FR"/>
              <a:t>© </a:t>
            </a:r>
            <a:r>
              <a:rPr lang="fr-FR" spc="-5"/>
              <a:t>2020</a:t>
            </a:r>
            <a:r>
              <a:rPr lang="fr-FR"/>
              <a:t>  </a:t>
            </a:r>
            <a:r>
              <a:rPr lang="fr-FR" spc="95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14</a:t>
            </a:fld>
            <a:endParaRPr dirty="0">
              <a:solidFill>
                <a:srgbClr val="000000"/>
              </a:solidFill>
            </a:endParaRPr>
          </a:p>
        </p:txBody>
      </p:sp>
      <p:pic>
        <p:nvPicPr>
          <p:cNvPr id="1026" name="Picture 2" descr="Résultat de recherche d'images pour &quot;altran education services&quot;">
            <a:extLst>
              <a:ext uri="{FF2B5EF4-FFF2-40B4-BE49-F238E27FC236}">
                <a16:creationId xmlns:a16="http://schemas.microsoft.com/office/drawing/2014/main" id="{30F95EBD-0CC1-4C5B-A4D0-476168218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3661" y="253842"/>
            <a:ext cx="1922158" cy="73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662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Flask</a:t>
            </a:r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15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3BE272E5-A6BE-CB45-8946-A70BE35E1EF5}"/>
              </a:ext>
            </a:extLst>
          </p:cNvPr>
          <p:cNvSpPr txBox="1">
            <a:spLocks/>
          </p:cNvSpPr>
          <p:nvPr/>
        </p:nvSpPr>
        <p:spPr>
          <a:xfrm>
            <a:off x="533400" y="1447800"/>
            <a:ext cx="10805163" cy="41172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Flask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is a micro-framework for building web applications</a:t>
            </a:r>
          </a:p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Use Flask to build web servers simply and efficiently without worrying about low-level details</a:t>
            </a:r>
          </a:p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Flask is perfect to build web applications with a JSON-based REST API</a:t>
            </a:r>
          </a:p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Use Flask wherever you would use PHP, Node.js or other non-Python backend technology</a:t>
            </a:r>
          </a:p>
        </p:txBody>
      </p:sp>
    </p:spTree>
    <p:extLst>
      <p:ext uri="{BB962C8B-B14F-4D97-AF65-F5344CB8AC3E}">
        <p14:creationId xmlns:p14="http://schemas.microsoft.com/office/powerpoint/2010/main" val="3636910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Requests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16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3" y="4855764"/>
            <a:ext cx="9288781" cy="55443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FLASK_APP=</a:t>
            </a:r>
            <a:r>
              <a:rPr lang="fr-FR" dirty="0" err="1"/>
              <a:t>main.py</a:t>
            </a:r>
            <a:r>
              <a:rPr lang="fr-FR" dirty="0"/>
              <a:t> </a:t>
            </a:r>
            <a:r>
              <a:rPr lang="fr-FR" dirty="0" err="1"/>
              <a:t>flask</a:t>
            </a:r>
            <a:r>
              <a:rPr lang="fr-FR" dirty="0"/>
              <a:t> </a:t>
            </a:r>
            <a:r>
              <a:rPr lang="fr-FR" dirty="0" err="1"/>
              <a:t>run</a:t>
            </a:r>
            <a:endParaRPr lang="fr-FR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4355068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Run the server with the Flask CLI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FD042AF-135E-2643-BB00-5B67A081C920}"/>
              </a:ext>
            </a:extLst>
          </p:cNvPr>
          <p:cNvSpPr>
            <a:spLocks noGrp="1"/>
          </p:cNvSpPr>
          <p:nvPr/>
        </p:nvSpPr>
        <p:spPr>
          <a:xfrm>
            <a:off x="2194033" y="2490508"/>
            <a:ext cx="9288781" cy="1635960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app = Flask(__name__)</a:t>
            </a:r>
          </a:p>
          <a:p>
            <a:endParaRPr lang="en" dirty="0"/>
          </a:p>
          <a:p>
            <a:r>
              <a:rPr lang="en" dirty="0"/>
              <a:t>@</a:t>
            </a:r>
            <a:r>
              <a:rPr lang="en" dirty="0" err="1"/>
              <a:t>app.route</a:t>
            </a:r>
            <a:r>
              <a:rPr lang="en" dirty="0"/>
              <a:t>('/')</a:t>
            </a:r>
          </a:p>
          <a:p>
            <a:r>
              <a:rPr lang="en" dirty="0"/>
              <a:t>def index():</a:t>
            </a:r>
          </a:p>
          <a:p>
            <a:r>
              <a:rPr lang="en" dirty="0"/>
              <a:t>    return 'Hello World!'</a:t>
            </a: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139B0D4C-A8BB-4D48-BF15-B7E3D64E0DC5}"/>
              </a:ext>
            </a:extLst>
          </p:cNvPr>
          <p:cNvSpPr txBox="1">
            <a:spLocks/>
          </p:cNvSpPr>
          <p:nvPr/>
        </p:nvSpPr>
        <p:spPr>
          <a:xfrm>
            <a:off x="603882" y="1992868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Write a simple Flask server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CDC0C81-1B54-154D-867C-66E1D4D2DD86}"/>
              </a:ext>
            </a:extLst>
          </p:cNvPr>
          <p:cNvSpPr>
            <a:spLocks noGrp="1"/>
          </p:cNvSpPr>
          <p:nvPr/>
        </p:nvSpPr>
        <p:spPr>
          <a:xfrm>
            <a:off x="2194033" y="1363977"/>
            <a:ext cx="9288781" cy="577644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from flask import Flask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C8360C-6EE6-3C4A-9808-82D8D8EF3D89}"/>
              </a:ext>
            </a:extLst>
          </p:cNvPr>
          <p:cNvSpPr>
            <a:spLocks noGrp="1"/>
          </p:cNvSpPr>
          <p:nvPr/>
        </p:nvSpPr>
        <p:spPr>
          <a:xfrm>
            <a:off x="2194033" y="5525485"/>
            <a:ext cx="9288781" cy="801152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 * Serving Flask app "</a:t>
            </a:r>
            <a:r>
              <a:rPr lang="en" dirty="0" err="1"/>
              <a:t>main.py</a:t>
            </a:r>
            <a:r>
              <a:rPr lang="en" dirty="0"/>
              <a:t>"</a:t>
            </a:r>
          </a:p>
          <a:p>
            <a:r>
              <a:rPr lang="en" dirty="0"/>
              <a:t> * Running on http://127.0.0.1:5000/ (Press CTRL+C to quit)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8153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Flask</a:t>
            </a:r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17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8B31A1B-5D43-0549-9E93-A1C298E5C1F1}"/>
              </a:ext>
            </a:extLst>
          </p:cNvPr>
          <p:cNvSpPr>
            <a:spLocks noGrp="1"/>
          </p:cNvSpPr>
          <p:nvPr/>
        </p:nvSpPr>
        <p:spPr>
          <a:xfrm>
            <a:off x="2280283" y="5562600"/>
            <a:ext cx="9128763" cy="801152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127.0.0.1 - - [12/May/2020 17:35:32] "GET / HTTP/1.1" 200 -</a:t>
            </a:r>
          </a:p>
          <a:p>
            <a:r>
              <a:rPr lang="en" dirty="0"/>
              <a:t>127.0.0.1 - - [12/May/2020 17:35:32] "GET /</a:t>
            </a:r>
            <a:r>
              <a:rPr lang="en" dirty="0" err="1"/>
              <a:t>favicon.ico</a:t>
            </a:r>
            <a:r>
              <a:rPr lang="en" dirty="0"/>
              <a:t> HTTP/1.1" 404 -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EA8E7-AF94-9142-8347-8700C8644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324" y="630942"/>
            <a:ext cx="7172679" cy="506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33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Requests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18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3" y="4855764"/>
            <a:ext cx="9288781" cy="112447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@</a:t>
            </a:r>
            <a:r>
              <a:rPr lang="fr-FR" dirty="0" err="1"/>
              <a:t>app.route</a:t>
            </a:r>
            <a:r>
              <a:rPr lang="fr-FR" dirty="0"/>
              <a:t>('/', </a:t>
            </a:r>
            <a:r>
              <a:rPr lang="fr-FR" dirty="0" err="1"/>
              <a:t>methods</a:t>
            </a:r>
            <a:r>
              <a:rPr lang="fr-FR" dirty="0"/>
              <a:t>=['GET', 'POST'])</a:t>
            </a:r>
          </a:p>
          <a:p>
            <a:r>
              <a:rPr lang="fr-FR" dirty="0" err="1"/>
              <a:t>def</a:t>
            </a:r>
            <a:r>
              <a:rPr lang="fr-FR" dirty="0"/>
              <a:t> index():</a:t>
            </a:r>
          </a:p>
          <a:p>
            <a:r>
              <a:rPr lang="fr-FR" dirty="0"/>
              <a:t>    return 'Hello World!'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3886200"/>
            <a:ext cx="10805163" cy="8412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By default, only </a:t>
            </a:r>
            <a:r>
              <a:rPr lang="en" sz="2400" kern="0" dirty="0"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is supported by your route definitions</a:t>
            </a:r>
          </a:p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" sz="2400" kern="0" dirty="0"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argument in the decorator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FD042AF-135E-2643-BB00-5B67A081C920}"/>
              </a:ext>
            </a:extLst>
          </p:cNvPr>
          <p:cNvSpPr>
            <a:spLocks noGrp="1"/>
          </p:cNvSpPr>
          <p:nvPr/>
        </p:nvSpPr>
        <p:spPr>
          <a:xfrm>
            <a:off x="2194033" y="2895600"/>
            <a:ext cx="9288781" cy="577644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FLASK_ENV=development FLASK_APP=</a:t>
            </a:r>
            <a:r>
              <a:rPr lang="en-US" dirty="0" err="1"/>
              <a:t>main.py</a:t>
            </a:r>
            <a:r>
              <a:rPr lang="en-US" dirty="0"/>
              <a:t> flask run</a:t>
            </a:r>
            <a:endParaRPr lang="en" dirty="0"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139B0D4C-A8BB-4D48-BF15-B7E3D64E0DC5}"/>
              </a:ext>
            </a:extLst>
          </p:cNvPr>
          <p:cNvSpPr txBox="1">
            <a:spLocks/>
          </p:cNvSpPr>
          <p:nvPr/>
        </p:nvSpPr>
        <p:spPr>
          <a:xfrm>
            <a:off x="603882" y="1524000"/>
            <a:ext cx="10805163" cy="1313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Run Flask in debug mode:</a:t>
            </a:r>
          </a:p>
          <a:p>
            <a:pPr marL="2501900" marR="5080" lvl="1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Extra info in response on errors</a:t>
            </a:r>
          </a:p>
          <a:p>
            <a:pPr marL="2501900" marR="5080" lvl="1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Automatic reload </a:t>
            </a:r>
            <a:r>
              <a:rPr lang="en" sz="2400" kern="0" dirty="0" err="1">
                <a:latin typeface="Arial" panose="020B0604020202020204" pitchFamily="34" charset="0"/>
                <a:cs typeface="Arial" panose="020B0604020202020204" pitchFamily="34" charset="0"/>
              </a:rPr>
              <a:t>whan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a file changes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102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Requests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19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3" y="4855764"/>
            <a:ext cx="9288781" cy="112447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@</a:t>
            </a:r>
            <a:r>
              <a:rPr lang="fr-FR" dirty="0" err="1"/>
              <a:t>app.route</a:t>
            </a:r>
            <a:r>
              <a:rPr lang="fr-FR" dirty="0"/>
              <a:t>('/', </a:t>
            </a:r>
            <a:r>
              <a:rPr lang="fr-FR" dirty="0" err="1"/>
              <a:t>methods</a:t>
            </a:r>
            <a:r>
              <a:rPr lang="fr-FR" dirty="0"/>
              <a:t>=['GET', 'POST'])</a:t>
            </a:r>
          </a:p>
          <a:p>
            <a:r>
              <a:rPr lang="fr-FR" dirty="0" err="1"/>
              <a:t>def</a:t>
            </a:r>
            <a:r>
              <a:rPr lang="fr-FR" dirty="0"/>
              <a:t> index():</a:t>
            </a:r>
          </a:p>
          <a:p>
            <a:r>
              <a:rPr lang="fr-FR" dirty="0"/>
              <a:t>    return 'Hello World!'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3886200"/>
            <a:ext cx="10805163" cy="8412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By default, only </a:t>
            </a:r>
            <a:r>
              <a:rPr lang="en" sz="2400" kern="0" dirty="0"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is supported by your route definitions</a:t>
            </a:r>
          </a:p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" sz="2400" kern="0" dirty="0"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argument in the decorator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FD042AF-135E-2643-BB00-5B67A081C920}"/>
              </a:ext>
            </a:extLst>
          </p:cNvPr>
          <p:cNvSpPr>
            <a:spLocks noGrp="1"/>
          </p:cNvSpPr>
          <p:nvPr/>
        </p:nvSpPr>
        <p:spPr>
          <a:xfrm>
            <a:off x="2194033" y="2895600"/>
            <a:ext cx="9288781" cy="577644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FLASK_ENV=development FLASK_APP=</a:t>
            </a:r>
            <a:r>
              <a:rPr lang="en-US" dirty="0" err="1"/>
              <a:t>main.py</a:t>
            </a:r>
            <a:r>
              <a:rPr lang="en-US" dirty="0"/>
              <a:t> flask run</a:t>
            </a:r>
            <a:endParaRPr lang="en" dirty="0"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139B0D4C-A8BB-4D48-BF15-B7E3D64E0DC5}"/>
              </a:ext>
            </a:extLst>
          </p:cNvPr>
          <p:cNvSpPr txBox="1">
            <a:spLocks/>
          </p:cNvSpPr>
          <p:nvPr/>
        </p:nvSpPr>
        <p:spPr>
          <a:xfrm>
            <a:off x="603882" y="1524000"/>
            <a:ext cx="10805163" cy="1313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Run Flask in debug mode:</a:t>
            </a:r>
          </a:p>
          <a:p>
            <a:pPr marL="2501900" marR="5080" lvl="1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Extra info in response on errors</a:t>
            </a:r>
          </a:p>
          <a:p>
            <a:pPr marL="2501900" marR="5080" lvl="1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Automatic reload </a:t>
            </a:r>
            <a:r>
              <a:rPr lang="en" sz="2400" kern="0" dirty="0" err="1">
                <a:latin typeface="Arial" panose="020B0604020202020204" pitchFamily="34" charset="0"/>
                <a:cs typeface="Arial" panose="020B0604020202020204" pitchFamily="34" charset="0"/>
              </a:rPr>
              <a:t>whan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a file changes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781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71426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8000"/>
                </a:lnTo>
              </a:path>
            </a:pathLst>
          </a:custGeom>
          <a:ln w="42418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967864" cy="6858000"/>
          </a:xfrm>
          <a:custGeom>
            <a:avLst/>
            <a:gdLst/>
            <a:ahLst/>
            <a:cxnLst/>
            <a:rect l="l" t="t" r="r" b="b"/>
            <a:pathLst>
              <a:path w="1967864" h="6858000">
                <a:moveTo>
                  <a:pt x="0" y="6857999"/>
                </a:moveTo>
                <a:lnTo>
                  <a:pt x="1967483" y="6857999"/>
                </a:lnTo>
                <a:lnTo>
                  <a:pt x="1967483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1522"/>
            <a:ext cx="12192000" cy="6855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195" marR="10386695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Technology A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sociate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R="300990" algn="r">
              <a:lnSpc>
                <a:spcPct val="100000"/>
              </a:lnSpc>
              <a:spcBef>
                <a:spcPts val="1075"/>
              </a:spcBef>
            </a:pPr>
            <a:r>
              <a:rPr sz="800" spc="-5" dirty="0">
                <a:solidFill>
                  <a:srgbClr val="A4A4A4"/>
                </a:solidFill>
                <a:latin typeface="Arial"/>
                <a:cs typeface="Arial"/>
              </a:rPr>
              <a:t>Cop</a:t>
            </a:r>
            <a:r>
              <a:rPr sz="800" spc="-10" dirty="0">
                <a:solidFill>
                  <a:srgbClr val="A4A4A4"/>
                </a:solidFill>
                <a:latin typeface="Arial"/>
                <a:cs typeface="Arial"/>
              </a:rPr>
              <a:t>y</a:t>
            </a:r>
            <a:r>
              <a:rPr sz="800" spc="-5" dirty="0">
                <a:solidFill>
                  <a:srgbClr val="A4A4A4"/>
                </a:solidFill>
                <a:latin typeface="Arial"/>
                <a:cs typeface="Arial"/>
              </a:rPr>
              <a:t>r</a:t>
            </a:r>
            <a:r>
              <a:rPr sz="800" dirty="0">
                <a:solidFill>
                  <a:srgbClr val="A4A4A4"/>
                </a:solidFill>
                <a:latin typeface="Arial"/>
                <a:cs typeface="Arial"/>
              </a:rPr>
              <a:t>ig</a:t>
            </a:r>
            <a:r>
              <a:rPr sz="800" spc="-5" dirty="0">
                <a:solidFill>
                  <a:srgbClr val="A4A4A4"/>
                </a:solidFill>
                <a:latin typeface="Arial"/>
                <a:cs typeface="Arial"/>
              </a:rPr>
              <a:t>h</a:t>
            </a:r>
            <a:r>
              <a:rPr sz="800" dirty="0">
                <a:solidFill>
                  <a:srgbClr val="A4A4A4"/>
                </a:solidFill>
                <a:latin typeface="Arial"/>
                <a:cs typeface="Arial"/>
              </a:rPr>
              <a:t>t</a:t>
            </a:r>
            <a:r>
              <a:rPr sz="800" spc="20" dirty="0">
                <a:solidFill>
                  <a:srgbClr val="A4A4A4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A4A4A4"/>
                </a:solidFill>
                <a:latin typeface="Arial"/>
                <a:cs typeface="Arial"/>
              </a:rPr>
              <a:t>© </a:t>
            </a:r>
            <a:r>
              <a:rPr sz="800" spc="-5" dirty="0">
                <a:solidFill>
                  <a:srgbClr val="A4A4A4"/>
                </a:solidFill>
                <a:latin typeface="Arial"/>
                <a:cs typeface="Arial"/>
              </a:rPr>
              <a:t>201</a:t>
            </a:r>
            <a:r>
              <a:rPr sz="800" dirty="0">
                <a:solidFill>
                  <a:srgbClr val="A4A4A4"/>
                </a:solidFill>
                <a:latin typeface="Arial"/>
                <a:cs typeface="Arial"/>
              </a:rPr>
              <a:t>8</a:t>
            </a:r>
            <a:r>
              <a:rPr sz="800" spc="25" dirty="0">
                <a:solidFill>
                  <a:srgbClr val="A4A4A4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A4A4A4"/>
                </a:solidFill>
                <a:latin typeface="Arial"/>
                <a:cs typeface="Arial"/>
              </a:rPr>
              <a:t>|  </a:t>
            </a:r>
            <a:r>
              <a:rPr sz="800" spc="95" dirty="0">
                <a:solidFill>
                  <a:srgbClr val="A4A4A4"/>
                </a:solidFill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9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522"/>
            <a:ext cx="12192000" cy="6854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12641" y="4099991"/>
            <a:ext cx="2138680" cy="977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500" b="1" spc="-70" dirty="0">
                <a:solidFill>
                  <a:srgbClr val="2953A4"/>
                </a:solidFill>
                <a:latin typeface="Arial"/>
                <a:cs typeface="Arial"/>
              </a:rPr>
              <a:t>Q</a:t>
            </a:r>
            <a:r>
              <a:rPr sz="7500" b="1" spc="-55" dirty="0">
                <a:solidFill>
                  <a:srgbClr val="756F6F"/>
                </a:solidFill>
                <a:latin typeface="Arial"/>
                <a:cs typeface="Arial"/>
              </a:rPr>
              <a:t>&amp;</a:t>
            </a:r>
            <a:r>
              <a:rPr sz="7500" b="1" spc="-55" dirty="0">
                <a:solidFill>
                  <a:srgbClr val="2953A4"/>
                </a:solidFill>
                <a:latin typeface="Arial"/>
                <a:cs typeface="Arial"/>
              </a:rPr>
              <a:t>A</a:t>
            </a:r>
            <a:endParaRPr sz="7500">
              <a:latin typeface="Arial"/>
              <a:cs typeface="Arial"/>
            </a:endParaRPr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2057400" y="6485255"/>
            <a:ext cx="6105525" cy="29654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fr-FR"/>
            </a:defPPr>
            <a:lvl1pPr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fr-FR" sz="900" dirty="0"/>
              <a:t>37/39 Avenue Ledru Rollin – CS 11237 – 75750 PARIS CEDEX 12  - </a:t>
            </a:r>
            <a:r>
              <a:rPr lang="fr-FR" sz="900" dirty="0">
                <a:hlinkClick r:id="rId4"/>
              </a:rPr>
              <a:t>info@valnaos.com</a:t>
            </a:r>
            <a:r>
              <a:rPr lang="fr-FR" sz="900" dirty="0"/>
              <a:t> – </a:t>
            </a:r>
            <a:r>
              <a:rPr lang="fr-FR" sz="900" dirty="0">
                <a:hlinkClick r:id="rId5"/>
              </a:rPr>
              <a:t>www.valnaos.com</a:t>
            </a:r>
            <a:r>
              <a:rPr lang="fr-FR" sz="900" dirty="0"/>
              <a:t>  Tél : 01 86 95 20 48</a:t>
            </a:r>
          </a:p>
        </p:txBody>
      </p:sp>
      <p:sp>
        <p:nvSpPr>
          <p:cNvPr id="9" name="Holder 6">
            <a:extLst>
              <a:ext uri="{FF2B5EF4-FFF2-40B4-BE49-F238E27FC236}">
                <a16:creationId xmlns:a16="http://schemas.microsoft.com/office/drawing/2014/main" id="{53E18241-106B-49F6-8F7F-A078B04FC8C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2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781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Requests: Defining routes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20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3" y="3352800"/>
            <a:ext cx="9288781" cy="112447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@</a:t>
            </a:r>
            <a:r>
              <a:rPr lang="fr-FR" dirty="0" err="1"/>
              <a:t>app.route</a:t>
            </a:r>
            <a:r>
              <a:rPr lang="fr-FR" dirty="0"/>
              <a:t>('/hello/</a:t>
            </a:r>
            <a:r>
              <a:rPr lang="fr-FR" dirty="0">
                <a:solidFill>
                  <a:srgbClr val="FF5059"/>
                </a:solidFill>
              </a:rPr>
              <a:t>&lt;</a:t>
            </a:r>
            <a:r>
              <a:rPr lang="fr-FR" dirty="0" err="1">
                <a:solidFill>
                  <a:srgbClr val="FF5059"/>
                </a:solidFill>
              </a:rPr>
              <a:t>name</a:t>
            </a:r>
            <a:r>
              <a:rPr lang="fr-FR" dirty="0">
                <a:solidFill>
                  <a:srgbClr val="FF5059"/>
                </a:solidFill>
              </a:rPr>
              <a:t>&gt;</a:t>
            </a:r>
            <a:r>
              <a:rPr lang="fr-FR" dirty="0"/>
              <a:t>')</a:t>
            </a:r>
          </a:p>
          <a:p>
            <a:r>
              <a:rPr lang="fr-FR" dirty="0" err="1"/>
              <a:t>def</a:t>
            </a:r>
            <a:r>
              <a:rPr lang="fr-FR" dirty="0"/>
              <a:t> hello(</a:t>
            </a:r>
            <a:r>
              <a:rPr lang="fr-FR" dirty="0" err="1">
                <a:solidFill>
                  <a:srgbClr val="FF5059"/>
                </a:solidFill>
              </a:rPr>
              <a:t>name</a:t>
            </a:r>
            <a:r>
              <a:rPr lang="fr-FR" dirty="0"/>
              <a:t>):</a:t>
            </a:r>
          </a:p>
          <a:p>
            <a:r>
              <a:rPr lang="fr-FR" dirty="0"/>
              <a:t>    return f</a:t>
            </a:r>
            <a:r>
              <a:rPr lang="en" dirty="0"/>
              <a:t>'&lt;html&gt;&lt;body&gt;Hello, </a:t>
            </a:r>
            <a:r>
              <a:rPr lang="en" dirty="0">
                <a:solidFill>
                  <a:srgbClr val="FF5059"/>
                </a:solidFill>
              </a:rPr>
              <a:t>{name}</a:t>
            </a:r>
            <a:r>
              <a:rPr lang="en" dirty="0"/>
              <a:t>!&lt;/body&gt;&lt;/html&gt;'</a:t>
            </a:r>
            <a:endParaRPr lang="fr-FR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2895600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Capture variables from the address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FD042AF-135E-2643-BB00-5B67A081C920}"/>
              </a:ext>
            </a:extLst>
          </p:cNvPr>
          <p:cNvSpPr>
            <a:spLocks noGrp="1"/>
          </p:cNvSpPr>
          <p:nvPr/>
        </p:nvSpPr>
        <p:spPr>
          <a:xfrm>
            <a:off x="2194033" y="1618724"/>
            <a:ext cx="9288781" cy="112447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@</a:t>
            </a:r>
            <a:r>
              <a:rPr lang="en" dirty="0" err="1"/>
              <a:t>app.route</a:t>
            </a:r>
            <a:r>
              <a:rPr lang="en" dirty="0"/>
              <a:t>('/hello')</a:t>
            </a:r>
          </a:p>
          <a:p>
            <a:r>
              <a:rPr lang="en" dirty="0"/>
              <a:t>def hello():</a:t>
            </a:r>
          </a:p>
          <a:p>
            <a:r>
              <a:rPr lang="en" dirty="0"/>
              <a:t>    return '&lt;html&gt;&lt;body&gt;Hello&lt;/body&gt;&lt;/html&gt;'</a:t>
            </a: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139B0D4C-A8BB-4D48-BF15-B7E3D64E0DC5}"/>
              </a:ext>
            </a:extLst>
          </p:cNvPr>
          <p:cNvSpPr txBox="1">
            <a:spLocks/>
          </p:cNvSpPr>
          <p:nvPr/>
        </p:nvSpPr>
        <p:spPr>
          <a:xfrm>
            <a:off x="603882" y="1219200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Define more routes with the </a:t>
            </a:r>
            <a:r>
              <a:rPr lang="en" sz="2400" kern="0" dirty="0">
                <a:latin typeface="Consolas" panose="020B0609020204030204" pitchFamily="49" charset="0"/>
                <a:cs typeface="Consolas" panose="020B0609020204030204" pitchFamily="49" charset="0"/>
              </a:rPr>
              <a:t>route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decorator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F3C37-61C1-3D45-9B81-095540C910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" b="62159"/>
          <a:stretch/>
        </p:blipFill>
        <p:spPr>
          <a:xfrm>
            <a:off x="2952223" y="4114800"/>
            <a:ext cx="77724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08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Requests: Retrieving data from request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21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3" y="2677869"/>
            <a:ext cx="9288781" cy="1360732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@</a:t>
            </a:r>
            <a:r>
              <a:rPr lang="fr-FR" dirty="0" err="1"/>
              <a:t>app.route</a:t>
            </a:r>
            <a:r>
              <a:rPr lang="fr-FR" dirty="0"/>
              <a:t>('/</a:t>
            </a:r>
            <a:r>
              <a:rPr lang="fr-FR" dirty="0" err="1"/>
              <a:t>search</a:t>
            </a:r>
            <a:r>
              <a:rPr lang="fr-FR" dirty="0"/>
              <a:t>')</a:t>
            </a:r>
          </a:p>
          <a:p>
            <a:r>
              <a:rPr lang="fr-FR" dirty="0" err="1"/>
              <a:t>def</a:t>
            </a:r>
            <a:r>
              <a:rPr lang="fr-FR" dirty="0"/>
              <a:t> hello():</a:t>
            </a:r>
          </a:p>
          <a:p>
            <a:r>
              <a:rPr lang="fr-FR" dirty="0"/>
              <a:t>    </a:t>
            </a:r>
            <a:r>
              <a:rPr lang="fr-FR" dirty="0" err="1"/>
              <a:t>search_params</a:t>
            </a:r>
            <a:r>
              <a:rPr lang="fr-FR" dirty="0"/>
              <a:t> = </a:t>
            </a:r>
            <a:r>
              <a:rPr lang="fr-FR" dirty="0" err="1"/>
              <a:t>request.args.get</a:t>
            </a:r>
            <a:r>
              <a:rPr lang="fr-FR" dirty="0"/>
              <a:t>('q')</a:t>
            </a:r>
          </a:p>
          <a:p>
            <a:r>
              <a:rPr lang="fr-FR" dirty="0"/>
              <a:t>    return </a:t>
            </a:r>
            <a:r>
              <a:rPr lang="fr-FR" dirty="0" err="1"/>
              <a:t>f'No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</a:t>
            </a:r>
            <a:r>
              <a:rPr lang="fr-FR" dirty="0" err="1"/>
              <a:t>found</a:t>
            </a:r>
            <a:r>
              <a:rPr lang="fr-FR" dirty="0"/>
              <a:t> for "{q}".'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46829" y="1851000"/>
            <a:ext cx="10805163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To access parameters submitted in the URL (</a:t>
            </a:r>
            <a:r>
              <a:rPr lang="en" sz="2000" kern="0" dirty="0">
                <a:latin typeface="Consolas" panose="020B0609020204030204" pitchFamily="49" charset="0"/>
                <a:cs typeface="Consolas" panose="020B0609020204030204" pitchFamily="49" charset="0"/>
              </a:rPr>
              <a:t>?key=value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), use the </a:t>
            </a:r>
            <a:r>
              <a:rPr lang="en" sz="24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attribute: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FD042AF-135E-2643-BB00-5B67A081C920}"/>
              </a:ext>
            </a:extLst>
          </p:cNvPr>
          <p:cNvSpPr>
            <a:spLocks noGrp="1"/>
          </p:cNvSpPr>
          <p:nvPr/>
        </p:nvSpPr>
        <p:spPr>
          <a:xfrm>
            <a:off x="2194033" y="1161524"/>
            <a:ext cx="9288781" cy="51487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from flask import Flask, request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A3CBE-79EE-724B-8065-5061E3C1C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3677057"/>
            <a:ext cx="86487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38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Requests: Retrieving data from request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22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3" y="1905000"/>
            <a:ext cx="9288781" cy="609600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req_body</a:t>
            </a:r>
            <a:r>
              <a:rPr lang="fr-FR" dirty="0"/>
              <a:t> = </a:t>
            </a:r>
            <a:r>
              <a:rPr lang="fr-FR" dirty="0" err="1"/>
              <a:t>request.data</a:t>
            </a:r>
            <a:endParaRPr lang="fr-FR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46829" y="1394936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The raw request body can be read inside the handler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A7AE2B27-146F-A44B-939A-62FF35186BC8}"/>
              </a:ext>
            </a:extLst>
          </p:cNvPr>
          <p:cNvSpPr txBox="1">
            <a:spLocks/>
          </p:cNvSpPr>
          <p:nvPr/>
        </p:nvSpPr>
        <p:spPr>
          <a:xfrm>
            <a:off x="646829" y="2678668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Request data can be parsed automatically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8E8C7F6-4836-F748-82A5-DC235B6020F2}"/>
              </a:ext>
            </a:extLst>
          </p:cNvPr>
          <p:cNvSpPr>
            <a:spLocks noGrp="1"/>
          </p:cNvSpPr>
          <p:nvPr/>
        </p:nvSpPr>
        <p:spPr>
          <a:xfrm>
            <a:off x="2194033" y="3200400"/>
            <a:ext cx="9288781" cy="3048000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request.form</a:t>
            </a:r>
            <a:r>
              <a:rPr lang="fr-FR" dirty="0"/>
              <a:t>     </a:t>
            </a:r>
            <a:r>
              <a:rPr lang="fr-FR" i="1" dirty="0"/>
              <a:t># </a:t>
            </a:r>
            <a:r>
              <a:rPr lang="fr-FR" i="1" dirty="0" err="1"/>
              <a:t>Form-encoded</a:t>
            </a:r>
            <a:r>
              <a:rPr lang="fr-FR" i="1" dirty="0"/>
              <a:t> </a:t>
            </a:r>
            <a:r>
              <a:rPr lang="fr-FR" i="1" dirty="0" err="1"/>
              <a:t>request</a:t>
            </a:r>
            <a:r>
              <a:rPr lang="fr-FR" i="1" dirty="0"/>
              <a:t> data, </a:t>
            </a:r>
            <a:r>
              <a:rPr lang="fr-FR" i="1" dirty="0" err="1"/>
              <a:t>parsed</a:t>
            </a:r>
            <a:r>
              <a:rPr lang="fr-FR" i="1" dirty="0"/>
              <a:t> to a </a:t>
            </a:r>
            <a:r>
              <a:rPr lang="fr-FR" i="1" dirty="0" err="1"/>
              <a:t>dict</a:t>
            </a:r>
            <a:endParaRPr lang="fr-FR" i="1" dirty="0"/>
          </a:p>
          <a:p>
            <a:r>
              <a:rPr lang="fr-FR" dirty="0" err="1"/>
              <a:t>request.json</a:t>
            </a:r>
            <a:r>
              <a:rPr lang="fr-FR" dirty="0"/>
              <a:t>     </a:t>
            </a:r>
            <a:r>
              <a:rPr lang="fr-FR" i="1" dirty="0"/>
              <a:t># JSON-</a:t>
            </a:r>
            <a:r>
              <a:rPr lang="fr-FR" i="1" dirty="0" err="1"/>
              <a:t>encoded</a:t>
            </a:r>
            <a:r>
              <a:rPr lang="fr-FR" i="1" dirty="0"/>
              <a:t> </a:t>
            </a:r>
            <a:r>
              <a:rPr lang="fr-FR" i="1" dirty="0" err="1"/>
              <a:t>request</a:t>
            </a:r>
            <a:r>
              <a:rPr lang="fr-FR" i="1" dirty="0"/>
              <a:t> data, </a:t>
            </a:r>
            <a:r>
              <a:rPr lang="fr-FR" i="1" dirty="0" err="1"/>
              <a:t>parsed</a:t>
            </a:r>
            <a:r>
              <a:rPr lang="fr-FR" i="1" dirty="0"/>
              <a:t> to a </a:t>
            </a:r>
            <a:r>
              <a:rPr lang="fr-FR" i="1" dirty="0" err="1"/>
              <a:t>dict</a:t>
            </a:r>
            <a:endParaRPr lang="fr-FR" i="1" dirty="0"/>
          </a:p>
          <a:p>
            <a:r>
              <a:rPr lang="fr-FR" dirty="0" err="1"/>
              <a:t>request.files</a:t>
            </a:r>
            <a:r>
              <a:rPr lang="fr-FR" dirty="0"/>
              <a:t>    </a:t>
            </a:r>
            <a:r>
              <a:rPr lang="fr-FR" i="1" dirty="0"/>
              <a:t># A </a:t>
            </a:r>
            <a:r>
              <a:rPr lang="fr-FR" i="1" dirty="0" err="1"/>
              <a:t>dict</a:t>
            </a:r>
            <a:r>
              <a:rPr lang="fr-FR" i="1" dirty="0"/>
              <a:t> of files </a:t>
            </a:r>
            <a:r>
              <a:rPr lang="fr-FR" i="1" dirty="0" err="1"/>
              <a:t>from</a:t>
            </a:r>
            <a:r>
              <a:rPr lang="fr-FR" i="1" dirty="0"/>
              <a:t> </a:t>
            </a:r>
            <a:r>
              <a:rPr lang="fr-FR" i="1" dirty="0" err="1"/>
              <a:t>multipart</a:t>
            </a:r>
            <a:r>
              <a:rPr lang="fr-FR" i="1" dirty="0"/>
              <a:t> </a:t>
            </a:r>
            <a:r>
              <a:rPr lang="fr-FR" i="1" dirty="0" err="1"/>
              <a:t>form-encoded</a:t>
            </a:r>
            <a:r>
              <a:rPr lang="fr-FR" i="1" dirty="0"/>
              <a:t> data</a:t>
            </a:r>
          </a:p>
          <a:p>
            <a:r>
              <a:rPr lang="fr-FR" dirty="0" err="1"/>
              <a:t>request.headers</a:t>
            </a:r>
            <a:r>
              <a:rPr lang="fr-FR" dirty="0"/>
              <a:t>  </a:t>
            </a:r>
            <a:r>
              <a:rPr lang="fr-FR" i="1" dirty="0"/>
              <a:t># A </a:t>
            </a:r>
            <a:r>
              <a:rPr lang="fr-FR" i="1" dirty="0" err="1"/>
              <a:t>dict</a:t>
            </a:r>
            <a:r>
              <a:rPr lang="fr-FR" i="1" dirty="0"/>
              <a:t> of headers </a:t>
            </a:r>
            <a:r>
              <a:rPr lang="fr-FR" i="1" dirty="0" err="1"/>
              <a:t>from</a:t>
            </a:r>
            <a:r>
              <a:rPr lang="fr-FR" i="1" dirty="0"/>
              <a:t> the client </a:t>
            </a:r>
            <a:r>
              <a:rPr lang="fr-FR" i="1" dirty="0" err="1"/>
              <a:t>request</a:t>
            </a:r>
            <a:endParaRPr lang="fr-FR" i="1" dirty="0"/>
          </a:p>
          <a:p>
            <a:r>
              <a:rPr lang="fr-FR" dirty="0" err="1"/>
              <a:t>request.cookies</a:t>
            </a:r>
            <a:r>
              <a:rPr lang="fr-FR" dirty="0"/>
              <a:t>  </a:t>
            </a:r>
            <a:r>
              <a:rPr lang="fr-FR" i="1" dirty="0"/>
              <a:t># A </a:t>
            </a:r>
            <a:r>
              <a:rPr lang="fr-FR" i="1" dirty="0" err="1"/>
              <a:t>dict</a:t>
            </a:r>
            <a:r>
              <a:rPr lang="fr-FR" i="1" dirty="0"/>
              <a:t> of cookies </a:t>
            </a:r>
            <a:r>
              <a:rPr lang="fr-FR" i="1" dirty="0" err="1"/>
              <a:t>from</a:t>
            </a:r>
            <a:r>
              <a:rPr lang="fr-FR" i="1" dirty="0"/>
              <a:t> the client </a:t>
            </a:r>
            <a:r>
              <a:rPr lang="fr-FR" i="1" dirty="0" err="1"/>
              <a:t>request</a:t>
            </a:r>
            <a:endParaRPr lang="fr-FR" i="1" dirty="0"/>
          </a:p>
          <a:p>
            <a:r>
              <a:rPr lang="fr-FR" i="1" dirty="0"/>
              <a:t>...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8375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Requests: Customizing the response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23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3" y="1904999"/>
            <a:ext cx="9288781" cy="1285339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req_body</a:t>
            </a:r>
            <a:r>
              <a:rPr lang="fr-FR" dirty="0"/>
              <a:t> = </a:t>
            </a:r>
            <a:r>
              <a:rPr lang="fr-FR" dirty="0" err="1"/>
              <a:t>request.data</a:t>
            </a:r>
            <a:endParaRPr lang="fr-FR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46829" y="1394936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The raw request body can be read inside the handler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A7AE2B27-146F-A44B-939A-62FF35186BC8}"/>
              </a:ext>
            </a:extLst>
          </p:cNvPr>
          <p:cNvSpPr txBox="1">
            <a:spLocks/>
          </p:cNvSpPr>
          <p:nvPr/>
        </p:nvSpPr>
        <p:spPr>
          <a:xfrm>
            <a:off x="646829" y="3364468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Request data can be parsed automatically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8E8C7F6-4836-F748-82A5-DC235B6020F2}"/>
              </a:ext>
            </a:extLst>
          </p:cNvPr>
          <p:cNvSpPr>
            <a:spLocks noGrp="1"/>
          </p:cNvSpPr>
          <p:nvPr/>
        </p:nvSpPr>
        <p:spPr>
          <a:xfrm>
            <a:off x="2194033" y="4191000"/>
            <a:ext cx="9288781" cy="2057400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request.form</a:t>
            </a:r>
            <a:r>
              <a:rPr lang="fr-FR" dirty="0"/>
              <a:t>     </a:t>
            </a:r>
            <a:r>
              <a:rPr lang="fr-FR" i="1" dirty="0"/>
              <a:t># </a:t>
            </a:r>
            <a:r>
              <a:rPr lang="fr-FR" i="1" dirty="0" err="1"/>
              <a:t>Form-encoded</a:t>
            </a:r>
            <a:r>
              <a:rPr lang="fr-FR" i="1" dirty="0"/>
              <a:t> </a:t>
            </a:r>
            <a:r>
              <a:rPr lang="fr-FR" i="1" dirty="0" err="1"/>
              <a:t>request</a:t>
            </a:r>
            <a:r>
              <a:rPr lang="fr-FR" i="1" dirty="0"/>
              <a:t> data, </a:t>
            </a:r>
            <a:r>
              <a:rPr lang="fr-FR" i="1" dirty="0" err="1"/>
              <a:t>parsed</a:t>
            </a:r>
            <a:r>
              <a:rPr lang="fr-FR" i="1" dirty="0"/>
              <a:t> to a </a:t>
            </a:r>
            <a:r>
              <a:rPr lang="fr-FR" i="1" dirty="0" err="1"/>
              <a:t>dict</a:t>
            </a:r>
            <a:endParaRPr lang="fr-FR" i="1" dirty="0"/>
          </a:p>
          <a:p>
            <a:r>
              <a:rPr lang="fr-FR" dirty="0" err="1"/>
              <a:t>request.json</a:t>
            </a:r>
            <a:r>
              <a:rPr lang="fr-FR" dirty="0"/>
              <a:t>     </a:t>
            </a:r>
            <a:r>
              <a:rPr lang="fr-FR" i="1" dirty="0"/>
              <a:t># JSON-</a:t>
            </a:r>
            <a:r>
              <a:rPr lang="fr-FR" i="1" dirty="0" err="1"/>
              <a:t>encoded</a:t>
            </a:r>
            <a:r>
              <a:rPr lang="fr-FR" i="1" dirty="0"/>
              <a:t> </a:t>
            </a:r>
            <a:r>
              <a:rPr lang="fr-FR" i="1" dirty="0" err="1"/>
              <a:t>request</a:t>
            </a:r>
            <a:r>
              <a:rPr lang="fr-FR" i="1" dirty="0"/>
              <a:t> data, </a:t>
            </a:r>
            <a:r>
              <a:rPr lang="fr-FR" i="1" dirty="0" err="1"/>
              <a:t>parsed</a:t>
            </a:r>
            <a:r>
              <a:rPr lang="fr-FR" i="1" dirty="0"/>
              <a:t> to a </a:t>
            </a:r>
            <a:r>
              <a:rPr lang="fr-FR" i="1" dirty="0" err="1"/>
              <a:t>dict</a:t>
            </a:r>
            <a:endParaRPr lang="fr-FR" i="1" dirty="0"/>
          </a:p>
          <a:p>
            <a:r>
              <a:rPr lang="fr-FR" dirty="0" err="1"/>
              <a:t>request.files</a:t>
            </a:r>
            <a:r>
              <a:rPr lang="fr-FR" dirty="0"/>
              <a:t>    </a:t>
            </a:r>
            <a:r>
              <a:rPr lang="fr-FR" i="1" dirty="0"/>
              <a:t># A </a:t>
            </a:r>
            <a:r>
              <a:rPr lang="fr-FR" i="1" dirty="0" err="1"/>
              <a:t>dict</a:t>
            </a:r>
            <a:r>
              <a:rPr lang="fr-FR" i="1" dirty="0"/>
              <a:t> of files </a:t>
            </a:r>
            <a:r>
              <a:rPr lang="fr-FR" i="1" dirty="0" err="1"/>
              <a:t>from</a:t>
            </a:r>
            <a:r>
              <a:rPr lang="fr-FR" i="1" dirty="0"/>
              <a:t> </a:t>
            </a:r>
            <a:r>
              <a:rPr lang="fr-FR" i="1" dirty="0" err="1"/>
              <a:t>multipart</a:t>
            </a:r>
            <a:r>
              <a:rPr lang="fr-FR" i="1" dirty="0"/>
              <a:t> </a:t>
            </a:r>
            <a:r>
              <a:rPr lang="fr-FR" i="1" dirty="0" err="1"/>
              <a:t>form-encoded</a:t>
            </a:r>
            <a:r>
              <a:rPr lang="fr-FR" i="1" dirty="0"/>
              <a:t> data</a:t>
            </a:r>
          </a:p>
          <a:p>
            <a:r>
              <a:rPr lang="fr-FR" dirty="0" err="1"/>
              <a:t>request.headers</a:t>
            </a:r>
            <a:r>
              <a:rPr lang="fr-FR" dirty="0"/>
              <a:t>  </a:t>
            </a:r>
            <a:r>
              <a:rPr lang="fr-FR" i="1" dirty="0"/>
              <a:t># A </a:t>
            </a:r>
            <a:r>
              <a:rPr lang="fr-FR" i="1" dirty="0" err="1"/>
              <a:t>dict</a:t>
            </a:r>
            <a:r>
              <a:rPr lang="fr-FR" i="1" dirty="0"/>
              <a:t> of headers </a:t>
            </a:r>
            <a:r>
              <a:rPr lang="fr-FR" i="1" dirty="0" err="1"/>
              <a:t>from</a:t>
            </a:r>
            <a:r>
              <a:rPr lang="fr-FR" i="1" dirty="0"/>
              <a:t> the client </a:t>
            </a:r>
            <a:r>
              <a:rPr lang="fr-FR" i="1" dirty="0" err="1"/>
              <a:t>request</a:t>
            </a:r>
            <a:endParaRPr lang="fr-FR" i="1" dirty="0"/>
          </a:p>
          <a:p>
            <a:r>
              <a:rPr lang="fr-FR" dirty="0" err="1"/>
              <a:t>request.cookies</a:t>
            </a:r>
            <a:r>
              <a:rPr lang="fr-FR" dirty="0"/>
              <a:t>  </a:t>
            </a:r>
            <a:r>
              <a:rPr lang="fr-FR" i="1" dirty="0"/>
              <a:t># A </a:t>
            </a:r>
            <a:r>
              <a:rPr lang="fr-FR" i="1" dirty="0" err="1"/>
              <a:t>dict</a:t>
            </a:r>
            <a:r>
              <a:rPr lang="fr-FR" i="1" dirty="0"/>
              <a:t> of cookies </a:t>
            </a:r>
            <a:r>
              <a:rPr lang="fr-FR" i="1" dirty="0" err="1"/>
              <a:t>from</a:t>
            </a:r>
            <a:r>
              <a:rPr lang="fr-FR" i="1" dirty="0"/>
              <a:t> the client </a:t>
            </a:r>
            <a:r>
              <a:rPr lang="fr-FR" i="1" dirty="0" err="1"/>
              <a:t>request</a:t>
            </a:r>
            <a:endParaRPr lang="fr-FR" i="1" dirty="0"/>
          </a:p>
          <a:p>
            <a:r>
              <a:rPr lang="fr-FR" i="1" dirty="0"/>
              <a:t>...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267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2"/>
            <a:ext cx="12192000" cy="6854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125200" y="5334000"/>
            <a:ext cx="842272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relea</a:t>
            </a:r>
            <a:r>
              <a:rPr sz="900" spc="5" dirty="0">
                <a:solidFill>
                  <a:srgbClr val="595959"/>
                </a:solidFill>
                <a:latin typeface="Arial"/>
                <a:cs typeface="Arial"/>
              </a:rPr>
              <a:t>s</a:t>
            </a: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sz="9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900" spc="-20" dirty="0">
                <a:solidFill>
                  <a:srgbClr val="595959"/>
                </a:solidFill>
                <a:latin typeface="Arial"/>
                <a:cs typeface="Arial"/>
              </a:rPr>
              <a:t> 1</a:t>
            </a: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.0.0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48400" y="4145117"/>
            <a:ext cx="5725040" cy="907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47165" algn="r">
              <a:lnSpc>
                <a:spcPct val="100000"/>
              </a:lnSpc>
            </a:pPr>
            <a:r>
              <a:rPr lang="en-US" sz="2400" spc="-15" baseline="1736" dirty="0">
                <a:solidFill>
                  <a:srgbClr val="7F7F7F"/>
                </a:solidFill>
                <a:latin typeface="Arial"/>
                <a:cs typeface="Arial"/>
              </a:rPr>
              <a:t>Chapter</a:t>
            </a:r>
            <a:r>
              <a:rPr sz="2400" baseline="1736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0</a:t>
            </a:r>
            <a:r>
              <a:rPr lang="en-US" sz="1600" b="1" spc="-10" dirty="0">
                <a:latin typeface="Arial"/>
                <a:cs typeface="Arial"/>
              </a:rPr>
              <a:t>3</a:t>
            </a:r>
          </a:p>
          <a:p>
            <a:pPr algn="r">
              <a:lnSpc>
                <a:spcPct val="100000"/>
              </a:lnSpc>
              <a:spcBef>
                <a:spcPts val="23"/>
              </a:spcBef>
            </a:pPr>
            <a:endParaRPr lang="fr-FR" sz="2100" dirty="0">
              <a:latin typeface="Times New Roman"/>
              <a:cs typeface="Times New Roman"/>
            </a:endParaRPr>
          </a:p>
          <a:p>
            <a:pPr marL="12700" algn="r">
              <a:lnSpc>
                <a:spcPct val="100000"/>
              </a:lnSpc>
            </a:pPr>
            <a:r>
              <a:rPr lang="en-US" sz="2200" spc="-15" dirty="0">
                <a:latin typeface="Arial"/>
                <a:cs typeface="Arial"/>
              </a:rPr>
              <a:t>Manipulating images with Pillow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91400" y="2456174"/>
            <a:ext cx="4576578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560"/>
              </a:lnSpc>
            </a:pPr>
            <a:r>
              <a:rPr lang="en-US" sz="4000" b="1" spc="-25" dirty="0">
                <a:latin typeface="Arial"/>
                <a:cs typeface="Arial"/>
              </a:rPr>
              <a:t>Python 3 Beginner</a:t>
            </a:r>
            <a:endParaRPr sz="4000" dirty="0">
              <a:latin typeface="Arial"/>
              <a:cs typeface="Arial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400"/>
            <a:ext cx="1922158" cy="861477"/>
          </a:xfrm>
          <a:prstGeom prst="rect">
            <a:avLst/>
          </a:prstGeom>
        </p:spPr>
      </p:pic>
      <p:sp>
        <p:nvSpPr>
          <p:cNvPr id="9" name="Sous-titre 2"/>
          <p:cNvSpPr txBox="1">
            <a:spLocks/>
          </p:cNvSpPr>
          <p:nvPr/>
        </p:nvSpPr>
        <p:spPr>
          <a:xfrm>
            <a:off x="2057400" y="6442654"/>
            <a:ext cx="6105525" cy="29654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fr-FR"/>
            </a:defPPr>
            <a:lvl1pPr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fr-FR" sz="900" dirty="0"/>
              <a:t>37/39 Avenue Ledru Rollin – CS 11237 – 75750 PARIS CEDEX 12  - </a:t>
            </a:r>
            <a:r>
              <a:rPr lang="fr-FR" sz="900" dirty="0">
                <a:hlinkClick r:id="rId5"/>
              </a:rPr>
              <a:t>info@valnaos.com</a:t>
            </a:r>
            <a:r>
              <a:rPr lang="fr-FR" sz="900" dirty="0"/>
              <a:t> – </a:t>
            </a:r>
            <a:r>
              <a:rPr lang="fr-FR" sz="900" dirty="0">
                <a:hlinkClick r:id="rId6"/>
              </a:rPr>
              <a:t>www.valnaos.com</a:t>
            </a:r>
            <a:r>
              <a:rPr lang="fr-FR" sz="900" dirty="0"/>
              <a:t>  Tél : 01 86 95 20 48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8796F5-97FA-41DC-9FA1-5041D407FEA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fr-FR" spc="-5"/>
              <a:t>Cop</a:t>
            </a:r>
            <a:r>
              <a:rPr lang="fr-FR" spc="-10"/>
              <a:t>y</a:t>
            </a:r>
            <a:r>
              <a:rPr lang="fr-FR" spc="-5"/>
              <a:t>r</a:t>
            </a:r>
            <a:r>
              <a:rPr lang="fr-FR"/>
              <a:t>ig</a:t>
            </a:r>
            <a:r>
              <a:rPr lang="fr-FR" spc="-5"/>
              <a:t>h</a:t>
            </a:r>
            <a:r>
              <a:rPr lang="fr-FR"/>
              <a:t>t</a:t>
            </a:r>
            <a:r>
              <a:rPr lang="fr-FR" spc="20"/>
              <a:t> </a:t>
            </a:r>
            <a:r>
              <a:rPr lang="fr-FR"/>
              <a:t>© </a:t>
            </a:r>
            <a:r>
              <a:rPr lang="fr-FR" spc="-5"/>
              <a:t>2020</a:t>
            </a:r>
            <a:r>
              <a:rPr lang="fr-FR"/>
              <a:t>  </a:t>
            </a:r>
            <a:r>
              <a:rPr lang="fr-FR" spc="95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24</a:t>
            </a:fld>
            <a:endParaRPr dirty="0">
              <a:solidFill>
                <a:srgbClr val="000000"/>
              </a:solidFill>
            </a:endParaRPr>
          </a:p>
        </p:txBody>
      </p:sp>
      <p:pic>
        <p:nvPicPr>
          <p:cNvPr id="1026" name="Picture 2" descr="Résultat de recherche d'images pour &quot;altran education services&quot;">
            <a:extLst>
              <a:ext uri="{FF2B5EF4-FFF2-40B4-BE49-F238E27FC236}">
                <a16:creationId xmlns:a16="http://schemas.microsoft.com/office/drawing/2014/main" id="{30F95EBD-0CC1-4C5B-A4D0-476168218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3661" y="253842"/>
            <a:ext cx="1922158" cy="73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989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Pillow</a:t>
            </a:r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25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3BE272E5-A6BE-CB45-8946-A70BE35E1EF5}"/>
              </a:ext>
            </a:extLst>
          </p:cNvPr>
          <p:cNvSpPr txBox="1">
            <a:spLocks/>
          </p:cNvSpPr>
          <p:nvPr/>
        </p:nvSpPr>
        <p:spPr>
          <a:xfrm>
            <a:off x="533400" y="1447800"/>
            <a:ext cx="10805163" cy="41172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Pillow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is a powerful library for opening, manipulating and creating all types of image files</a:t>
            </a:r>
          </a:p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Open-source fork of a historical Python library: PIL</a:t>
            </a:r>
          </a:p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Opens all types of images including JPEG, PNG, TIFF, BMP, TGA, PDF...</a:t>
            </a:r>
          </a:p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Allows geometrical transformations, pixel manipulation, channel operations, </a:t>
            </a:r>
            <a:r>
              <a:rPr lang="fr-FR" sz="2400" kern="0" dirty="0" err="1">
                <a:latin typeface="Arial" panose="020B0604020202020204" pitchFamily="34" charset="0"/>
                <a:cs typeface="Arial" panose="020B0604020202020204" pitchFamily="34" charset="0"/>
              </a:rPr>
              <a:t>drawing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2400" kern="0" dirty="0" err="1"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fr-FR" sz="2400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kern="0" dirty="0" err="1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324987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Pillow: Opening an image file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26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2" y="2607037"/>
            <a:ext cx="9288781" cy="847363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img</a:t>
            </a:r>
            <a:r>
              <a:rPr lang="fr-FR" dirty="0"/>
              <a:t> = </a:t>
            </a:r>
            <a:r>
              <a:rPr lang="fr-FR" dirty="0" err="1"/>
              <a:t>Image.open</a:t>
            </a:r>
            <a:r>
              <a:rPr lang="fr-FR" dirty="0"/>
              <a:t>('</a:t>
            </a:r>
            <a:r>
              <a:rPr lang="fr-FR" dirty="0" err="1"/>
              <a:t>flag.png</a:t>
            </a:r>
            <a:r>
              <a:rPr lang="fr-FR" dirty="0"/>
              <a:t>')</a:t>
            </a:r>
          </a:p>
          <a:p>
            <a:r>
              <a:rPr lang="fr-FR" dirty="0" err="1"/>
              <a:t>img.show</a:t>
            </a:r>
            <a:r>
              <a:rPr lang="fr-FR" dirty="0"/>
              <a:t>()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2082800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Open an existing file with </a:t>
            </a:r>
            <a:r>
              <a:rPr lang="en" sz="24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Image.open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FD042AF-135E-2643-BB00-5B67A081C920}"/>
              </a:ext>
            </a:extLst>
          </p:cNvPr>
          <p:cNvSpPr>
            <a:spLocks noGrp="1"/>
          </p:cNvSpPr>
          <p:nvPr/>
        </p:nvSpPr>
        <p:spPr>
          <a:xfrm>
            <a:off x="2194033" y="1320800"/>
            <a:ext cx="9288781" cy="59107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from PIL import Image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A6B3AE-93EC-604D-9183-7F231FB1A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019" y="3530600"/>
            <a:ext cx="812800" cy="812800"/>
          </a:xfrm>
          <a:prstGeom prst="rect">
            <a:avLst/>
          </a:prstGeom>
          <a:ln w="12700">
            <a:solidFill>
              <a:srgbClr val="BBD2EE"/>
            </a:solidFill>
          </a:ln>
          <a:effectLst>
            <a:outerShdw blurRad="50800" dist="12700" dir="5400000" algn="ctr" rotWithShape="0">
              <a:prstClr val="black">
                <a:alpha val="20000"/>
              </a:prstClr>
            </a:outerShdw>
          </a:effectLst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7D070FAC-DC92-E545-9DDB-493DA6200405}"/>
              </a:ext>
            </a:extLst>
          </p:cNvPr>
          <p:cNvSpPr>
            <a:spLocks noGrp="1"/>
          </p:cNvSpPr>
          <p:nvPr/>
        </p:nvSpPr>
        <p:spPr>
          <a:xfrm>
            <a:off x="2194033" y="4893288"/>
            <a:ext cx="9288781" cy="59107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print</a:t>
            </a:r>
            <a:r>
              <a:rPr lang="fr-FR" dirty="0"/>
              <a:t>(f'{</a:t>
            </a:r>
            <a:r>
              <a:rPr lang="fr-FR" dirty="0" err="1"/>
              <a:t>img.format</a:t>
            </a:r>
            <a:r>
              <a:rPr lang="fr-FR" dirty="0"/>
              <a:t>} {</a:t>
            </a:r>
            <a:r>
              <a:rPr lang="fr-FR" dirty="0" err="1"/>
              <a:t>img.mode</a:t>
            </a:r>
            <a:r>
              <a:rPr lang="fr-FR" dirty="0"/>
              <a:t>} {</a:t>
            </a:r>
            <a:r>
              <a:rPr lang="fr-FR" dirty="0" err="1"/>
              <a:t>img.size</a:t>
            </a:r>
            <a:r>
              <a:rPr lang="fr-FR" dirty="0"/>
              <a:t>}')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E023DF69-A94A-5645-8CFB-53FC942B1E5F}"/>
              </a:ext>
            </a:extLst>
          </p:cNvPr>
          <p:cNvSpPr>
            <a:spLocks noGrp="1"/>
          </p:cNvSpPr>
          <p:nvPr/>
        </p:nvSpPr>
        <p:spPr>
          <a:xfrm>
            <a:off x="2194033" y="5581123"/>
            <a:ext cx="9288781" cy="591077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PNG RGB (128, 128)</a:t>
            </a:r>
            <a:endParaRPr lang="fr-FR" dirty="0"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3E02A50A-5DD8-9243-A66A-83FF4028292F}"/>
              </a:ext>
            </a:extLst>
          </p:cNvPr>
          <p:cNvSpPr txBox="1">
            <a:spLocks/>
          </p:cNvSpPr>
          <p:nvPr/>
        </p:nvSpPr>
        <p:spPr>
          <a:xfrm>
            <a:off x="603882" y="4427197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Get information on the file</a:t>
            </a:r>
          </a:p>
        </p:txBody>
      </p:sp>
    </p:spTree>
    <p:extLst>
      <p:ext uri="{BB962C8B-B14F-4D97-AF65-F5344CB8AC3E}">
        <p14:creationId xmlns:p14="http://schemas.microsoft.com/office/powerpoint/2010/main" val="1383072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Pillow: Geometrical transformations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27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2" y="1972037"/>
            <a:ext cx="9288781" cy="618763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img</a:t>
            </a:r>
            <a:r>
              <a:rPr lang="fr-FR" dirty="0"/>
              <a:t> = </a:t>
            </a:r>
            <a:r>
              <a:rPr lang="fr-FR" dirty="0" err="1"/>
              <a:t>img.rotate</a:t>
            </a:r>
            <a:r>
              <a:rPr lang="fr-FR" dirty="0"/>
              <a:t>(45, </a:t>
            </a:r>
            <a:r>
              <a:rPr lang="fr-FR" dirty="0" err="1"/>
              <a:t>fillcolor</a:t>
            </a:r>
            <a:r>
              <a:rPr lang="fr-FR" dirty="0"/>
              <a:t>=(255, 255, 255))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1447800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Rotating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9340C-214F-6A48-80CC-5F243271D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032" y="2719164"/>
            <a:ext cx="812800" cy="812800"/>
          </a:xfrm>
          <a:prstGeom prst="rect">
            <a:avLst/>
          </a:prstGeom>
          <a:ln w="12700">
            <a:solidFill>
              <a:srgbClr val="BBD2EE"/>
            </a:solidFill>
          </a:ln>
          <a:effectLst>
            <a:outerShdw blurRad="50800" dist="12700" dir="5400000" algn="ctr" rotWithShape="0">
              <a:prstClr val="black">
                <a:alpha val="20000"/>
              </a:prstClr>
            </a:outerShdw>
          </a:effectLst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7B5CAB0-2071-4F41-9BAB-CFEAFAE84872}"/>
              </a:ext>
            </a:extLst>
          </p:cNvPr>
          <p:cNvSpPr>
            <a:spLocks noGrp="1"/>
          </p:cNvSpPr>
          <p:nvPr/>
        </p:nvSpPr>
        <p:spPr>
          <a:xfrm>
            <a:off x="2216293" y="4247003"/>
            <a:ext cx="9288781" cy="618763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img</a:t>
            </a:r>
            <a:r>
              <a:rPr lang="fr-FR" dirty="0"/>
              <a:t> = </a:t>
            </a:r>
            <a:r>
              <a:rPr lang="fr-FR" dirty="0" err="1"/>
              <a:t>img.resize</a:t>
            </a:r>
            <a:r>
              <a:rPr lang="fr-FR" dirty="0"/>
              <a:t>((256, 128))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FC66A058-FDA5-6446-AA7D-4FFD2AEC4B5D}"/>
              </a:ext>
            </a:extLst>
          </p:cNvPr>
          <p:cNvSpPr txBox="1">
            <a:spLocks/>
          </p:cNvSpPr>
          <p:nvPr/>
        </p:nvSpPr>
        <p:spPr>
          <a:xfrm>
            <a:off x="626143" y="3722766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26E6D8-CCA0-364A-BE2D-19BEC4BB3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293" y="4984393"/>
            <a:ext cx="1613614" cy="806807"/>
          </a:xfrm>
          <a:prstGeom prst="rect">
            <a:avLst/>
          </a:prstGeom>
          <a:ln w="12700">
            <a:solidFill>
              <a:srgbClr val="BBD2EE"/>
            </a:solidFill>
          </a:ln>
          <a:effectLst>
            <a:outerShdw blurRad="50800" dist="12700" dir="5400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9354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Pillow: More </a:t>
            </a:r>
            <a:r>
              <a:rPr lang="en-US" spc="-15" dirty="0" err="1"/>
              <a:t>tranformations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28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2" y="1972037"/>
            <a:ext cx="9288781" cy="618763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img</a:t>
            </a:r>
            <a:r>
              <a:rPr lang="fr-FR" dirty="0"/>
              <a:t> = </a:t>
            </a:r>
            <a:r>
              <a:rPr lang="fr-FR" dirty="0" err="1"/>
              <a:t>img.filter</a:t>
            </a:r>
            <a:r>
              <a:rPr lang="fr-FR" dirty="0"/>
              <a:t>(</a:t>
            </a:r>
            <a:r>
              <a:rPr lang="fr-FR" dirty="0" err="1"/>
              <a:t>ImageFilter.BLUR</a:t>
            </a:r>
            <a:r>
              <a:rPr lang="fr-FR" dirty="0"/>
              <a:t>)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1447800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Blur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9340C-214F-6A48-80CC-5F243271D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293" y="2709427"/>
            <a:ext cx="1613614" cy="806807"/>
          </a:xfrm>
          <a:prstGeom prst="rect">
            <a:avLst/>
          </a:prstGeom>
          <a:ln w="12700">
            <a:solidFill>
              <a:srgbClr val="BBD2EE"/>
            </a:solidFill>
          </a:ln>
          <a:effectLst>
            <a:outerShdw blurRad="50800" dist="12700" dir="5400000" algn="ctr" rotWithShape="0">
              <a:prstClr val="black">
                <a:alpha val="20000"/>
              </a:prstClr>
            </a:outerShdw>
          </a:effectLst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7B5CAB0-2071-4F41-9BAB-CFEAFAE84872}"/>
              </a:ext>
            </a:extLst>
          </p:cNvPr>
          <p:cNvSpPr>
            <a:spLocks noGrp="1"/>
          </p:cNvSpPr>
          <p:nvPr/>
        </p:nvSpPr>
        <p:spPr>
          <a:xfrm>
            <a:off x="2216293" y="4247003"/>
            <a:ext cx="9288781" cy="618763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img</a:t>
            </a:r>
            <a:r>
              <a:rPr lang="fr-FR" dirty="0"/>
              <a:t> = </a:t>
            </a:r>
            <a:r>
              <a:rPr lang="fr-FR" dirty="0" err="1"/>
              <a:t>img.crop</a:t>
            </a:r>
            <a:r>
              <a:rPr lang="fr-FR" dirty="0"/>
              <a:t>((128, 0, 256, 128))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FC66A058-FDA5-6446-AA7D-4FFD2AEC4B5D}"/>
              </a:ext>
            </a:extLst>
          </p:cNvPr>
          <p:cNvSpPr txBox="1">
            <a:spLocks/>
          </p:cNvSpPr>
          <p:nvPr/>
        </p:nvSpPr>
        <p:spPr>
          <a:xfrm>
            <a:off x="626143" y="3722766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Crop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26E6D8-CCA0-364A-BE2D-19BEC4BB3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293" y="5006796"/>
            <a:ext cx="806807" cy="806807"/>
          </a:xfrm>
          <a:prstGeom prst="rect">
            <a:avLst/>
          </a:prstGeom>
          <a:ln w="12700">
            <a:solidFill>
              <a:srgbClr val="BBD2EE"/>
            </a:solidFill>
          </a:ln>
          <a:effectLst>
            <a:outerShdw blurRad="50800" dist="12700" dir="5400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6052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Pillow: Saving a file to disk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29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2" y="1972037"/>
            <a:ext cx="9288781" cy="618763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img</a:t>
            </a:r>
            <a:r>
              <a:rPr lang="fr-FR" dirty="0"/>
              <a:t> = </a:t>
            </a:r>
            <a:r>
              <a:rPr lang="fr-FR" dirty="0" err="1"/>
              <a:t>img.convert</a:t>
            </a:r>
            <a:r>
              <a:rPr lang="fr-FR" dirty="0"/>
              <a:t>('L')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1447800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Converting mode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9340C-214F-6A48-80CC-5F243271D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032" y="2702624"/>
            <a:ext cx="806807" cy="806807"/>
          </a:xfrm>
          <a:prstGeom prst="rect">
            <a:avLst/>
          </a:prstGeom>
          <a:ln w="12700">
            <a:solidFill>
              <a:srgbClr val="BBD2EE"/>
            </a:solidFill>
          </a:ln>
          <a:effectLst>
            <a:outerShdw blurRad="50800" dist="12700" dir="5400000" algn="ctr" rotWithShape="0">
              <a:prstClr val="black">
                <a:alpha val="20000"/>
              </a:prstClr>
            </a:outerShdw>
          </a:effectLst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7B5CAB0-2071-4F41-9BAB-CFEAFAE84872}"/>
              </a:ext>
            </a:extLst>
          </p:cNvPr>
          <p:cNvSpPr>
            <a:spLocks noGrp="1"/>
          </p:cNvSpPr>
          <p:nvPr/>
        </p:nvSpPr>
        <p:spPr>
          <a:xfrm>
            <a:off x="2206019" y="4713542"/>
            <a:ext cx="9288781" cy="618763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img.save</a:t>
            </a:r>
            <a:r>
              <a:rPr lang="fr-FR" dirty="0"/>
              <a:t>('</a:t>
            </a:r>
            <a:r>
              <a:rPr lang="fr-FR" dirty="0" err="1"/>
              <a:t>broken-flag.jpg</a:t>
            </a:r>
            <a:r>
              <a:rPr lang="fr-FR" dirty="0"/>
              <a:t>')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FC66A058-FDA5-6446-AA7D-4FFD2AEC4B5D}"/>
              </a:ext>
            </a:extLst>
          </p:cNvPr>
          <p:cNvSpPr txBox="1">
            <a:spLocks/>
          </p:cNvSpPr>
          <p:nvPr/>
        </p:nvSpPr>
        <p:spPr>
          <a:xfrm>
            <a:off x="626143" y="3722766"/>
            <a:ext cx="10805163" cy="8412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Save an image with </a:t>
            </a:r>
            <a:r>
              <a:rPr lang="en" sz="2400" kern="0" dirty="0">
                <a:latin typeface="Consolas" panose="020B0609020204030204" pitchFamily="49" charset="0"/>
                <a:cs typeface="Consolas" panose="020B0609020204030204" pitchFamily="49" charset="0"/>
              </a:rPr>
              <a:t>save</a:t>
            </a:r>
          </a:p>
          <a:p>
            <a:pPr marL="2501900" marR="5080" lvl="1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Image format is chosen from extension</a:t>
            </a:r>
          </a:p>
        </p:txBody>
      </p:sp>
    </p:spTree>
    <p:extLst>
      <p:ext uri="{BB962C8B-B14F-4D97-AF65-F5344CB8AC3E}">
        <p14:creationId xmlns:p14="http://schemas.microsoft.com/office/powerpoint/2010/main" val="1721335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34896" y="378886"/>
            <a:ext cx="9074150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13">
              <a:lnSpc>
                <a:spcPct val="100000"/>
              </a:lnSpc>
            </a:pPr>
            <a:r>
              <a:rPr lang="en-US" spc="-15" dirty="0"/>
              <a:t>Where? Who?</a:t>
            </a:r>
            <a:endParaRPr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2334896" y="1287703"/>
            <a:ext cx="9323703" cy="24365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50000"/>
              </a:lnSpc>
            </a:pPr>
            <a:r>
              <a:rPr lang="en" sz="1800" dirty="0">
                <a:latin typeface="Arial"/>
                <a:cs typeface="Arial"/>
              </a:rPr>
              <a:t>Class Material</a:t>
            </a:r>
          </a:p>
          <a:p>
            <a:pPr marL="298450" indent="-285750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-US" dirty="0">
                <a:latin typeface="Arial"/>
                <a:cs typeface="Arial"/>
              </a:rPr>
              <a:t>GitHub: </a:t>
            </a:r>
            <a:r>
              <a:rPr lang="en-US" dirty="0">
                <a:latin typeface="Arial"/>
                <a:cs typeface="Arial"/>
                <a:hlinkClick r:id="rId3"/>
              </a:rPr>
              <a:t>https://github.com/cstar-industries/python-3-beginner</a:t>
            </a:r>
            <a:endParaRPr lang="en-US" dirty="0">
              <a:latin typeface="Arial"/>
              <a:cs typeface="Arial"/>
            </a:endParaRPr>
          </a:p>
          <a:p>
            <a:pPr marL="298450" indent="-285750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endParaRPr lang="en-US" dirty="0"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805"/>
              </a:spcBef>
            </a:pPr>
            <a:r>
              <a:rPr lang="en-US" dirty="0">
                <a:latin typeface="Arial"/>
                <a:cs typeface="Arial"/>
              </a:rPr>
              <a:t>Instructor</a:t>
            </a:r>
          </a:p>
          <a:p>
            <a:pPr marL="298450" indent="-285750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fr-FR" dirty="0">
                <a:latin typeface="Arial"/>
                <a:cs typeface="Arial"/>
              </a:rPr>
              <a:t>Charles </a:t>
            </a:r>
            <a:r>
              <a:rPr lang="fr-FR" dirty="0" err="1">
                <a:latin typeface="Arial"/>
                <a:cs typeface="Arial"/>
              </a:rPr>
              <a:t>Francoise</a:t>
            </a:r>
            <a:r>
              <a:rPr lang="fr-FR" dirty="0">
                <a:latin typeface="Arial"/>
                <a:cs typeface="Arial"/>
              </a:rPr>
              <a:t> &lt;</a:t>
            </a:r>
            <a:r>
              <a:rPr lang="fr-FR" dirty="0">
                <a:latin typeface="Arial"/>
                <a:cs typeface="Arial"/>
                <a:hlinkClick r:id="rId4"/>
              </a:rPr>
              <a:t>charles@cstar.io</a:t>
            </a:r>
            <a:r>
              <a:rPr lang="fr-FR" dirty="0">
                <a:latin typeface="Arial"/>
                <a:cs typeface="Arial"/>
              </a:rPr>
              <a:t>&gt;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98307" y="3802379"/>
            <a:ext cx="3860292" cy="2712720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C1041BBA-6C07-4C21-A498-C9EE7907ACF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3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386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Pillow: Create a new image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30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2" y="1667237"/>
            <a:ext cx="9288781" cy="618763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img</a:t>
            </a:r>
            <a:r>
              <a:rPr lang="fr-FR" dirty="0"/>
              <a:t> = </a:t>
            </a:r>
            <a:r>
              <a:rPr lang="fr-FR" dirty="0" err="1"/>
              <a:t>Image.new</a:t>
            </a:r>
            <a:r>
              <a:rPr lang="fr-FR" dirty="0"/>
              <a:t>('RGB', (128, 128))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9340C-214F-6A48-80CC-5F243271D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032" y="2428575"/>
            <a:ext cx="806807" cy="806807"/>
          </a:xfrm>
          <a:prstGeom prst="rect">
            <a:avLst/>
          </a:prstGeom>
          <a:ln w="12700">
            <a:solidFill>
              <a:srgbClr val="BBD2EE"/>
            </a:solidFill>
          </a:ln>
          <a:effectLst>
            <a:outerShdw blurRad="50800" dist="12700" dir="5400000" algn="ctr" rotWithShape="0">
              <a:prstClr val="black">
                <a:alpha val="20000"/>
              </a:prstClr>
            </a:outerShdw>
          </a:effectLst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7B5CAB0-2071-4F41-9BAB-CFEAFAE84872}"/>
              </a:ext>
            </a:extLst>
          </p:cNvPr>
          <p:cNvSpPr>
            <a:spLocks noGrp="1"/>
          </p:cNvSpPr>
          <p:nvPr/>
        </p:nvSpPr>
        <p:spPr>
          <a:xfrm>
            <a:off x="2206019" y="4191000"/>
            <a:ext cx="9288781" cy="841257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px = </a:t>
            </a:r>
            <a:r>
              <a:rPr lang="fr-FR" dirty="0" err="1"/>
              <a:t>img.load</a:t>
            </a:r>
            <a:r>
              <a:rPr lang="fr-FR" dirty="0"/>
              <a:t>()</a:t>
            </a:r>
          </a:p>
          <a:p>
            <a:r>
              <a:rPr lang="fr-FR" dirty="0" err="1"/>
              <a:t>print</a:t>
            </a:r>
            <a:r>
              <a:rPr lang="fr-FR" dirty="0"/>
              <a:t>(px[64, 64])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FC66A058-FDA5-6446-AA7D-4FFD2AEC4B5D}"/>
              </a:ext>
            </a:extLst>
          </p:cNvPr>
          <p:cNvSpPr txBox="1">
            <a:spLocks/>
          </p:cNvSpPr>
          <p:nvPr/>
        </p:nvSpPr>
        <p:spPr>
          <a:xfrm>
            <a:off x="626143" y="3276600"/>
            <a:ext cx="10805163" cy="8412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Access pixel data with </a:t>
            </a:r>
            <a:r>
              <a:rPr lang="en" sz="2400" kern="0" dirty="0"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</a:p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Pixels are </a:t>
            </a:r>
            <a:r>
              <a:rPr lang="en" sz="2400" kern="0" dirty="0">
                <a:latin typeface="Consolas" panose="020B0609020204030204" pitchFamily="49" charset="0"/>
                <a:cs typeface="Consolas" panose="020B0609020204030204" pitchFamily="49" charset="0"/>
              </a:rPr>
              <a:t>tuple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s with 1, 3 or 4 values (depending on the mode)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715B4CF7-0754-A64C-9C6A-6F14A307CA89}"/>
              </a:ext>
            </a:extLst>
          </p:cNvPr>
          <p:cNvSpPr>
            <a:spLocks noGrp="1"/>
          </p:cNvSpPr>
          <p:nvPr/>
        </p:nvSpPr>
        <p:spPr>
          <a:xfrm>
            <a:off x="2206019" y="5137325"/>
            <a:ext cx="9288781" cy="577675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(0, 0, 0)</a:t>
            </a:r>
          </a:p>
        </p:txBody>
      </p:sp>
    </p:spTree>
    <p:extLst>
      <p:ext uri="{BB962C8B-B14F-4D97-AF65-F5344CB8AC3E}">
        <p14:creationId xmlns:p14="http://schemas.microsoft.com/office/powerpoint/2010/main" val="3136234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Pillow: Pixel modification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31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7B5CAB0-2071-4F41-9BAB-CFEAFAE84872}"/>
              </a:ext>
            </a:extLst>
          </p:cNvPr>
          <p:cNvSpPr>
            <a:spLocks noGrp="1"/>
          </p:cNvSpPr>
          <p:nvPr/>
        </p:nvSpPr>
        <p:spPr>
          <a:xfrm>
            <a:off x="2286000" y="2142015"/>
            <a:ext cx="9288781" cy="143938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for x in </a:t>
            </a:r>
            <a:r>
              <a:rPr lang="fr-FR" dirty="0" err="1"/>
              <a:t>img.width</a:t>
            </a:r>
            <a:r>
              <a:rPr lang="fr-FR" dirty="0"/>
              <a:t>:</a:t>
            </a:r>
          </a:p>
          <a:p>
            <a:r>
              <a:rPr lang="fr-FR" dirty="0"/>
              <a:t>  for y in </a:t>
            </a:r>
            <a:r>
              <a:rPr lang="fr-FR" dirty="0" err="1"/>
              <a:t>img.height</a:t>
            </a:r>
            <a:r>
              <a:rPr lang="fr-FR" dirty="0"/>
              <a:t>:</a:t>
            </a:r>
          </a:p>
          <a:p>
            <a:r>
              <a:rPr lang="fr-FR" dirty="0"/>
              <a:t>    if (y % 3) == 0:</a:t>
            </a:r>
          </a:p>
          <a:p>
            <a:r>
              <a:rPr lang="fr-FR" dirty="0"/>
              <a:t>      px[x, y] = (255, 255, 255)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FC66A058-FDA5-6446-AA7D-4FFD2AEC4B5D}"/>
              </a:ext>
            </a:extLst>
          </p:cNvPr>
          <p:cNvSpPr txBox="1">
            <a:spLocks/>
          </p:cNvSpPr>
          <p:nvPr/>
        </p:nvSpPr>
        <p:spPr>
          <a:xfrm>
            <a:off x="626143" y="1643031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PixelAccess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is mutable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71D563-295E-D747-8BD8-286B38146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711053"/>
            <a:ext cx="1013347" cy="1013347"/>
          </a:xfrm>
          <a:prstGeom prst="rect">
            <a:avLst/>
          </a:prstGeom>
          <a:ln w="12700">
            <a:solidFill>
              <a:srgbClr val="BBD2EE"/>
            </a:solidFill>
          </a:ln>
          <a:effectLst>
            <a:outerShdw blurRad="50800" dist="12700" dir="5400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4242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2"/>
            <a:ext cx="12192000" cy="6854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125200" y="5334000"/>
            <a:ext cx="842272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relea</a:t>
            </a:r>
            <a:r>
              <a:rPr sz="900" spc="5" dirty="0">
                <a:solidFill>
                  <a:srgbClr val="595959"/>
                </a:solidFill>
                <a:latin typeface="Arial"/>
                <a:cs typeface="Arial"/>
              </a:rPr>
              <a:t>s</a:t>
            </a: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sz="9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900" spc="-20" dirty="0">
                <a:solidFill>
                  <a:srgbClr val="595959"/>
                </a:solidFill>
                <a:latin typeface="Arial"/>
                <a:cs typeface="Arial"/>
              </a:rPr>
              <a:t> 1</a:t>
            </a: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.0.0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48400" y="4145117"/>
            <a:ext cx="5725040" cy="907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47165" algn="r">
              <a:lnSpc>
                <a:spcPct val="100000"/>
              </a:lnSpc>
            </a:pPr>
            <a:r>
              <a:rPr lang="en-US" sz="2400" spc="-15" baseline="1736" dirty="0">
                <a:solidFill>
                  <a:srgbClr val="7F7F7F"/>
                </a:solidFill>
                <a:latin typeface="Arial"/>
                <a:cs typeface="Arial"/>
              </a:rPr>
              <a:t>Chapter</a:t>
            </a:r>
            <a:r>
              <a:rPr sz="2400" baseline="1736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0</a:t>
            </a:r>
            <a:r>
              <a:rPr lang="en-US" sz="1600" b="1" spc="-10" dirty="0">
                <a:latin typeface="Arial"/>
                <a:cs typeface="Arial"/>
              </a:rPr>
              <a:t>4</a:t>
            </a:r>
          </a:p>
          <a:p>
            <a:pPr algn="r">
              <a:lnSpc>
                <a:spcPct val="100000"/>
              </a:lnSpc>
              <a:spcBef>
                <a:spcPts val="23"/>
              </a:spcBef>
            </a:pPr>
            <a:endParaRPr lang="fr-FR" sz="2100" dirty="0">
              <a:latin typeface="Times New Roman"/>
              <a:cs typeface="Times New Roman"/>
            </a:endParaRPr>
          </a:p>
          <a:p>
            <a:pPr marL="12700" algn="r">
              <a:lnSpc>
                <a:spcPct val="100000"/>
              </a:lnSpc>
            </a:pPr>
            <a:r>
              <a:rPr lang="en-US" sz="2200" spc="-15" dirty="0">
                <a:latin typeface="Arial"/>
                <a:cs typeface="Arial"/>
              </a:rPr>
              <a:t>Math with </a:t>
            </a:r>
            <a:r>
              <a:rPr lang="en-US" sz="2200" spc="-15" dirty="0" err="1">
                <a:latin typeface="Arial"/>
                <a:cs typeface="Arial"/>
              </a:rPr>
              <a:t>Numpy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91400" y="2456174"/>
            <a:ext cx="4576578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560"/>
              </a:lnSpc>
            </a:pPr>
            <a:r>
              <a:rPr lang="en-US" sz="4000" b="1" spc="-25" dirty="0">
                <a:latin typeface="Arial"/>
                <a:cs typeface="Arial"/>
              </a:rPr>
              <a:t>Python 3 Beginner</a:t>
            </a:r>
            <a:endParaRPr sz="4000" dirty="0">
              <a:latin typeface="Arial"/>
              <a:cs typeface="Arial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400"/>
            <a:ext cx="1922158" cy="861477"/>
          </a:xfrm>
          <a:prstGeom prst="rect">
            <a:avLst/>
          </a:prstGeom>
        </p:spPr>
      </p:pic>
      <p:sp>
        <p:nvSpPr>
          <p:cNvPr id="9" name="Sous-titre 2"/>
          <p:cNvSpPr txBox="1">
            <a:spLocks/>
          </p:cNvSpPr>
          <p:nvPr/>
        </p:nvSpPr>
        <p:spPr>
          <a:xfrm>
            <a:off x="2057400" y="6442654"/>
            <a:ext cx="6105525" cy="29654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fr-FR"/>
            </a:defPPr>
            <a:lvl1pPr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fr-FR" sz="900" dirty="0"/>
              <a:t>37/39 Avenue Ledru Rollin – CS 11237 – 75750 PARIS CEDEX 12  - </a:t>
            </a:r>
            <a:r>
              <a:rPr lang="fr-FR" sz="900" dirty="0">
                <a:hlinkClick r:id="rId5"/>
              </a:rPr>
              <a:t>info@valnaos.com</a:t>
            </a:r>
            <a:r>
              <a:rPr lang="fr-FR" sz="900" dirty="0"/>
              <a:t> – </a:t>
            </a:r>
            <a:r>
              <a:rPr lang="fr-FR" sz="900" dirty="0">
                <a:hlinkClick r:id="rId6"/>
              </a:rPr>
              <a:t>www.valnaos.com</a:t>
            </a:r>
            <a:r>
              <a:rPr lang="fr-FR" sz="900" dirty="0"/>
              <a:t>  Tél : 01 86 95 20 48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8796F5-97FA-41DC-9FA1-5041D407FEA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fr-FR" spc="-5"/>
              <a:t>Cop</a:t>
            </a:r>
            <a:r>
              <a:rPr lang="fr-FR" spc="-10"/>
              <a:t>y</a:t>
            </a:r>
            <a:r>
              <a:rPr lang="fr-FR" spc="-5"/>
              <a:t>r</a:t>
            </a:r>
            <a:r>
              <a:rPr lang="fr-FR"/>
              <a:t>ig</a:t>
            </a:r>
            <a:r>
              <a:rPr lang="fr-FR" spc="-5"/>
              <a:t>h</a:t>
            </a:r>
            <a:r>
              <a:rPr lang="fr-FR"/>
              <a:t>t</a:t>
            </a:r>
            <a:r>
              <a:rPr lang="fr-FR" spc="20"/>
              <a:t> </a:t>
            </a:r>
            <a:r>
              <a:rPr lang="fr-FR"/>
              <a:t>© </a:t>
            </a:r>
            <a:r>
              <a:rPr lang="fr-FR" spc="-5"/>
              <a:t>2020</a:t>
            </a:r>
            <a:r>
              <a:rPr lang="fr-FR"/>
              <a:t>  </a:t>
            </a:r>
            <a:r>
              <a:rPr lang="fr-FR" spc="95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32</a:t>
            </a:fld>
            <a:endParaRPr dirty="0">
              <a:solidFill>
                <a:srgbClr val="000000"/>
              </a:solidFill>
            </a:endParaRPr>
          </a:p>
        </p:txBody>
      </p:sp>
      <p:pic>
        <p:nvPicPr>
          <p:cNvPr id="1026" name="Picture 2" descr="Résultat de recherche d'images pour &quot;altran education services&quot;">
            <a:extLst>
              <a:ext uri="{FF2B5EF4-FFF2-40B4-BE49-F238E27FC236}">
                <a16:creationId xmlns:a16="http://schemas.microsoft.com/office/drawing/2014/main" id="{30F95EBD-0CC1-4C5B-A4D0-476168218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3661" y="253842"/>
            <a:ext cx="1922158" cy="73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214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 err="1"/>
              <a:t>Numpy</a:t>
            </a:r>
            <a:endParaRPr lang="en-US"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33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3BE272E5-A6BE-CB45-8946-A70BE35E1EF5}"/>
              </a:ext>
            </a:extLst>
          </p:cNvPr>
          <p:cNvSpPr txBox="1">
            <a:spLocks/>
          </p:cNvSpPr>
          <p:nvPr/>
        </p:nvSpPr>
        <p:spPr>
          <a:xfrm>
            <a:off x="533400" y="1447800"/>
            <a:ext cx="10805163" cy="47738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Numpy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is an advanced mathematics library</a:t>
            </a:r>
          </a:p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Offers a powerful multi-dimensional array type, and advanced numeric types</a:t>
            </a:r>
          </a:p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Basic math functionality, random number generation, linear algebra, statistics, Fourier transform...</a:t>
            </a:r>
          </a:p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Powerful broadcasting algorithms for performing math over large arrays</a:t>
            </a:r>
          </a:p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Advantageously replaces MATLAB in most situations</a:t>
            </a:r>
          </a:p>
        </p:txBody>
      </p:sp>
    </p:spTree>
    <p:extLst>
      <p:ext uri="{BB962C8B-B14F-4D97-AF65-F5344CB8AC3E}">
        <p14:creationId xmlns:p14="http://schemas.microsoft.com/office/powerpoint/2010/main" val="10830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 err="1"/>
              <a:t>Numpy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34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2" y="2607037"/>
            <a:ext cx="9288781" cy="1825817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np.pi</a:t>
            </a:r>
            <a:r>
              <a:rPr lang="fr-FR" dirty="0"/>
              <a:t>)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np.e</a:t>
            </a:r>
            <a:r>
              <a:rPr lang="fr-FR" dirty="0"/>
              <a:t>)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np.sqrt</a:t>
            </a:r>
            <a:r>
              <a:rPr lang="fr-FR" dirty="0"/>
              <a:t>(2))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np.cos</a:t>
            </a:r>
            <a:r>
              <a:rPr lang="fr-FR" dirty="0"/>
              <a:t>(</a:t>
            </a:r>
            <a:r>
              <a:rPr lang="fr-FR" dirty="0" err="1"/>
              <a:t>np.pi</a:t>
            </a:r>
            <a:r>
              <a:rPr lang="fr-FR" dirty="0"/>
              <a:t>))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np.log</a:t>
            </a:r>
            <a:r>
              <a:rPr lang="fr-FR" dirty="0"/>
              <a:t>(2))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2082800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 err="1"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offers basic math constants and functions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FD042AF-135E-2643-BB00-5B67A081C920}"/>
              </a:ext>
            </a:extLst>
          </p:cNvPr>
          <p:cNvSpPr>
            <a:spLocks noGrp="1"/>
          </p:cNvSpPr>
          <p:nvPr/>
        </p:nvSpPr>
        <p:spPr>
          <a:xfrm>
            <a:off x="2194033" y="1320800"/>
            <a:ext cx="9288781" cy="59107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import </a:t>
            </a:r>
            <a:r>
              <a:rPr lang="en" dirty="0" err="1"/>
              <a:t>numpy</a:t>
            </a:r>
            <a:r>
              <a:rPr lang="en" dirty="0"/>
              <a:t> as np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E023DF69-A94A-5645-8CFB-53FC942B1E5F}"/>
              </a:ext>
            </a:extLst>
          </p:cNvPr>
          <p:cNvSpPr>
            <a:spLocks noGrp="1"/>
          </p:cNvSpPr>
          <p:nvPr/>
        </p:nvSpPr>
        <p:spPr>
          <a:xfrm>
            <a:off x="2194033" y="4587759"/>
            <a:ext cx="9288781" cy="1825817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3.141592653589793</a:t>
            </a:r>
          </a:p>
          <a:p>
            <a:r>
              <a:rPr lang="en" dirty="0"/>
              <a:t>2.718281828459045</a:t>
            </a:r>
          </a:p>
          <a:p>
            <a:r>
              <a:rPr lang="en" dirty="0"/>
              <a:t>1.4142135623730951</a:t>
            </a:r>
          </a:p>
          <a:p>
            <a:r>
              <a:rPr lang="en" dirty="0"/>
              <a:t>-1.0</a:t>
            </a:r>
          </a:p>
          <a:p>
            <a:r>
              <a:rPr lang="fr-FR" dirty="0"/>
              <a:t>0.6931471805599453</a:t>
            </a:r>
          </a:p>
        </p:txBody>
      </p:sp>
    </p:spTree>
    <p:extLst>
      <p:ext uri="{BB962C8B-B14F-4D97-AF65-F5344CB8AC3E}">
        <p14:creationId xmlns:p14="http://schemas.microsoft.com/office/powerpoint/2010/main" val="3288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 err="1"/>
              <a:t>Numpy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35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0608" y="1762775"/>
            <a:ext cx="9288781" cy="82802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 = </a:t>
            </a:r>
            <a:r>
              <a:rPr lang="fr-FR" dirty="0" err="1"/>
              <a:t>np.array</a:t>
            </a:r>
            <a:r>
              <a:rPr lang="fr-FR" dirty="0"/>
              <a:t>([1, 2, 3, 4, 5])</a:t>
            </a:r>
          </a:p>
          <a:p>
            <a:r>
              <a:rPr lang="fr-FR" dirty="0" err="1"/>
              <a:t>print</a:t>
            </a:r>
            <a:r>
              <a:rPr lang="fr-FR" dirty="0"/>
              <a:t>(a)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1307068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" sz="2400" kern="0" dirty="0"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class is the heart of </a:t>
            </a:r>
            <a:r>
              <a:rPr lang="en" sz="2400" kern="0" dirty="0" err="1"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endParaRPr lang="en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E023DF69-A94A-5645-8CFB-53FC942B1E5F}"/>
              </a:ext>
            </a:extLst>
          </p:cNvPr>
          <p:cNvSpPr>
            <a:spLocks noGrp="1"/>
          </p:cNvSpPr>
          <p:nvPr/>
        </p:nvSpPr>
        <p:spPr>
          <a:xfrm>
            <a:off x="2194033" y="2677061"/>
            <a:ext cx="9288781" cy="523340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[1 2 3 4 5]</a:t>
            </a:r>
            <a:endParaRPr lang="fr-FR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7454497-C8E8-0F49-B8AC-35C2A998DA51}"/>
              </a:ext>
            </a:extLst>
          </p:cNvPr>
          <p:cNvSpPr>
            <a:spLocks noGrp="1"/>
          </p:cNvSpPr>
          <p:nvPr/>
        </p:nvSpPr>
        <p:spPr>
          <a:xfrm>
            <a:off x="2197457" y="3286661"/>
            <a:ext cx="9288781" cy="1393001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a.dtype</a:t>
            </a:r>
            <a:r>
              <a:rPr lang="fr-FR" dirty="0"/>
              <a:t>)        </a:t>
            </a:r>
            <a:r>
              <a:rPr lang="fr-FR" i="1" dirty="0"/>
              <a:t># </a:t>
            </a:r>
            <a:r>
              <a:rPr lang="fr-FR" i="1" dirty="0" err="1"/>
              <a:t>datatype</a:t>
            </a:r>
            <a:endParaRPr lang="fr-FR" i="1" dirty="0"/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a.size</a:t>
            </a:r>
            <a:r>
              <a:rPr lang="fr-FR" dirty="0"/>
              <a:t>)         </a:t>
            </a:r>
            <a:r>
              <a:rPr lang="fr-FR" i="1" dirty="0"/>
              <a:t># </a:t>
            </a:r>
            <a:r>
              <a:rPr lang="fr-FR" i="1" dirty="0" err="1"/>
              <a:t>number</a:t>
            </a:r>
            <a:r>
              <a:rPr lang="fr-FR" i="1" dirty="0"/>
              <a:t> of </a:t>
            </a:r>
            <a:r>
              <a:rPr lang="fr-FR" i="1" dirty="0" err="1"/>
              <a:t>elements</a:t>
            </a:r>
            <a:endParaRPr lang="fr-FR" i="1" dirty="0"/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a.ndim</a:t>
            </a:r>
            <a:r>
              <a:rPr lang="fr-FR" dirty="0"/>
              <a:t>)         </a:t>
            </a:r>
            <a:r>
              <a:rPr lang="fr-FR" i="1" dirty="0"/>
              <a:t># </a:t>
            </a:r>
            <a:r>
              <a:rPr lang="fr-FR" i="1" dirty="0" err="1"/>
              <a:t>number</a:t>
            </a:r>
            <a:r>
              <a:rPr lang="fr-FR" i="1" dirty="0"/>
              <a:t> of dimensions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a.shape</a:t>
            </a:r>
            <a:r>
              <a:rPr lang="fr-FR" dirty="0"/>
              <a:t>)        </a:t>
            </a:r>
            <a:r>
              <a:rPr lang="fr-FR" i="1" dirty="0"/>
              <a:t># </a:t>
            </a:r>
            <a:r>
              <a:rPr lang="fr-FR" i="1" dirty="0" err="1"/>
              <a:t>length</a:t>
            </a:r>
            <a:r>
              <a:rPr lang="fr-FR" i="1" dirty="0"/>
              <a:t> of the </a:t>
            </a:r>
            <a:r>
              <a:rPr lang="fr-FR" i="1" dirty="0" err="1"/>
              <a:t>array</a:t>
            </a:r>
            <a:r>
              <a:rPr lang="fr-FR" i="1" dirty="0"/>
              <a:t> in </a:t>
            </a:r>
            <a:r>
              <a:rPr lang="fr-FR" i="1" dirty="0" err="1"/>
              <a:t>each</a:t>
            </a:r>
            <a:r>
              <a:rPr lang="fr-FR" i="1" dirty="0"/>
              <a:t> dimension</a:t>
            </a:r>
            <a:endParaRPr lang="fr-FR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A31BE6A-301D-DC46-97A0-D19C8213DEB9}"/>
              </a:ext>
            </a:extLst>
          </p:cNvPr>
          <p:cNvSpPr>
            <a:spLocks noGrp="1"/>
          </p:cNvSpPr>
          <p:nvPr/>
        </p:nvSpPr>
        <p:spPr>
          <a:xfrm>
            <a:off x="2197457" y="4765922"/>
            <a:ext cx="9288781" cy="1393000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int64</a:t>
            </a:r>
          </a:p>
          <a:p>
            <a:r>
              <a:rPr lang="fr-FR" dirty="0"/>
              <a:t>5</a:t>
            </a:r>
          </a:p>
          <a:p>
            <a:r>
              <a:rPr lang="fr-FR" dirty="0"/>
              <a:t>1</a:t>
            </a:r>
          </a:p>
          <a:p>
            <a:r>
              <a:rPr lang="fr-FR" dirty="0"/>
              <a:t>(5,)</a:t>
            </a:r>
          </a:p>
        </p:txBody>
      </p:sp>
    </p:spTree>
    <p:extLst>
      <p:ext uri="{BB962C8B-B14F-4D97-AF65-F5344CB8AC3E}">
        <p14:creationId xmlns:p14="http://schemas.microsoft.com/office/powerpoint/2010/main" val="3134573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 err="1"/>
              <a:t>Numpy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36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0608" y="1762775"/>
            <a:ext cx="9288781" cy="82802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 = </a:t>
            </a:r>
            <a:r>
              <a:rPr lang="fr-FR" dirty="0" err="1"/>
              <a:t>np.array</a:t>
            </a:r>
            <a:r>
              <a:rPr lang="fr-FR" dirty="0"/>
              <a:t>([1, 2, 3, 4, 5])</a:t>
            </a:r>
          </a:p>
          <a:p>
            <a:r>
              <a:rPr lang="fr-FR" dirty="0" err="1"/>
              <a:t>print</a:t>
            </a:r>
            <a:r>
              <a:rPr lang="fr-FR" dirty="0"/>
              <a:t>(a)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1307068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" sz="2400" kern="0" dirty="0"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class is the heart of </a:t>
            </a:r>
            <a:r>
              <a:rPr lang="en" sz="2400" kern="0" dirty="0" err="1"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endParaRPr lang="en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E023DF69-A94A-5645-8CFB-53FC942B1E5F}"/>
              </a:ext>
            </a:extLst>
          </p:cNvPr>
          <p:cNvSpPr>
            <a:spLocks noGrp="1"/>
          </p:cNvSpPr>
          <p:nvPr/>
        </p:nvSpPr>
        <p:spPr>
          <a:xfrm>
            <a:off x="2194033" y="2677061"/>
            <a:ext cx="9288781" cy="523340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[1 2 3 4 5]</a:t>
            </a:r>
            <a:endParaRPr lang="fr-FR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7454497-C8E8-0F49-B8AC-35C2A998DA51}"/>
              </a:ext>
            </a:extLst>
          </p:cNvPr>
          <p:cNvSpPr>
            <a:spLocks noGrp="1"/>
          </p:cNvSpPr>
          <p:nvPr/>
        </p:nvSpPr>
        <p:spPr>
          <a:xfrm>
            <a:off x="2197457" y="3286661"/>
            <a:ext cx="9288781" cy="1393001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a.dtype</a:t>
            </a:r>
            <a:r>
              <a:rPr lang="fr-FR" dirty="0"/>
              <a:t>)        </a:t>
            </a:r>
            <a:r>
              <a:rPr lang="fr-FR" i="1" dirty="0"/>
              <a:t># </a:t>
            </a:r>
            <a:r>
              <a:rPr lang="fr-FR" i="1" dirty="0" err="1"/>
              <a:t>datatype</a:t>
            </a:r>
            <a:endParaRPr lang="fr-FR" i="1" dirty="0"/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a.size</a:t>
            </a:r>
            <a:r>
              <a:rPr lang="fr-FR" dirty="0"/>
              <a:t>)         </a:t>
            </a:r>
            <a:r>
              <a:rPr lang="fr-FR" i="1" dirty="0"/>
              <a:t># </a:t>
            </a:r>
            <a:r>
              <a:rPr lang="fr-FR" i="1" dirty="0" err="1"/>
              <a:t>number</a:t>
            </a:r>
            <a:r>
              <a:rPr lang="fr-FR" i="1" dirty="0"/>
              <a:t> of </a:t>
            </a:r>
            <a:r>
              <a:rPr lang="fr-FR" i="1" dirty="0" err="1"/>
              <a:t>elements</a:t>
            </a:r>
            <a:endParaRPr lang="fr-FR" i="1" dirty="0"/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a.ndim</a:t>
            </a:r>
            <a:r>
              <a:rPr lang="fr-FR" dirty="0"/>
              <a:t>)         </a:t>
            </a:r>
            <a:r>
              <a:rPr lang="fr-FR" i="1" dirty="0"/>
              <a:t># </a:t>
            </a:r>
            <a:r>
              <a:rPr lang="fr-FR" i="1" dirty="0" err="1"/>
              <a:t>number</a:t>
            </a:r>
            <a:r>
              <a:rPr lang="fr-FR" i="1" dirty="0"/>
              <a:t> of dimensions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a.shape</a:t>
            </a:r>
            <a:r>
              <a:rPr lang="fr-FR" dirty="0"/>
              <a:t>)        </a:t>
            </a:r>
            <a:r>
              <a:rPr lang="fr-FR" i="1" dirty="0"/>
              <a:t># </a:t>
            </a:r>
            <a:r>
              <a:rPr lang="fr-FR" i="1" dirty="0" err="1"/>
              <a:t>length</a:t>
            </a:r>
            <a:r>
              <a:rPr lang="fr-FR" i="1" dirty="0"/>
              <a:t> of the </a:t>
            </a:r>
            <a:r>
              <a:rPr lang="fr-FR" i="1" dirty="0" err="1"/>
              <a:t>array</a:t>
            </a:r>
            <a:r>
              <a:rPr lang="fr-FR" i="1" dirty="0"/>
              <a:t> in </a:t>
            </a:r>
            <a:r>
              <a:rPr lang="fr-FR" i="1" dirty="0" err="1"/>
              <a:t>each</a:t>
            </a:r>
            <a:r>
              <a:rPr lang="fr-FR" i="1" dirty="0"/>
              <a:t> dimension</a:t>
            </a:r>
            <a:endParaRPr lang="fr-FR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A31BE6A-301D-DC46-97A0-D19C8213DEB9}"/>
              </a:ext>
            </a:extLst>
          </p:cNvPr>
          <p:cNvSpPr>
            <a:spLocks noGrp="1"/>
          </p:cNvSpPr>
          <p:nvPr/>
        </p:nvSpPr>
        <p:spPr>
          <a:xfrm>
            <a:off x="2197457" y="4765922"/>
            <a:ext cx="9288781" cy="1393000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int64</a:t>
            </a:r>
          </a:p>
          <a:p>
            <a:r>
              <a:rPr lang="fr-FR" dirty="0"/>
              <a:t>5</a:t>
            </a:r>
          </a:p>
          <a:p>
            <a:r>
              <a:rPr lang="fr-FR" dirty="0"/>
              <a:t>1</a:t>
            </a:r>
          </a:p>
          <a:p>
            <a:r>
              <a:rPr lang="fr-FR" dirty="0"/>
              <a:t>(5,)</a:t>
            </a:r>
          </a:p>
        </p:txBody>
      </p:sp>
    </p:spTree>
    <p:extLst>
      <p:ext uri="{BB962C8B-B14F-4D97-AF65-F5344CB8AC3E}">
        <p14:creationId xmlns:p14="http://schemas.microsoft.com/office/powerpoint/2010/main" val="3019359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 err="1"/>
              <a:t>Numpy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37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0608" y="2157053"/>
            <a:ext cx="9288781" cy="586147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 = </a:t>
            </a:r>
            <a:r>
              <a:rPr lang="fr-FR" dirty="0" err="1"/>
              <a:t>np.array</a:t>
            </a:r>
            <a:r>
              <a:rPr lang="fr-FR" dirty="0"/>
              <a:t>([[1, 2, 3], [4, 5, 6]], </a:t>
            </a:r>
            <a:r>
              <a:rPr lang="fr-FR" dirty="0" err="1"/>
              <a:t>dtype</a:t>
            </a:r>
            <a:r>
              <a:rPr lang="fr-FR" dirty="0"/>
              <a:t>=</a:t>
            </a:r>
            <a:r>
              <a:rPr lang="fr-FR" dirty="0" err="1"/>
              <a:t>np.float</a:t>
            </a:r>
            <a:r>
              <a:rPr lang="fr-FR" dirty="0"/>
              <a:t>)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3" y="1219200"/>
            <a:ext cx="10805163" cy="8412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arrays can be 2-dimensional (or more!)</a:t>
            </a:r>
          </a:p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many available datatypes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E023DF69-A94A-5645-8CFB-53FC942B1E5F}"/>
              </a:ext>
            </a:extLst>
          </p:cNvPr>
          <p:cNvSpPr>
            <a:spLocks noGrp="1"/>
          </p:cNvSpPr>
          <p:nvPr/>
        </p:nvSpPr>
        <p:spPr>
          <a:xfrm>
            <a:off x="2197456" y="2814748"/>
            <a:ext cx="9288781" cy="809354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[[1. 2. 3.]</a:t>
            </a:r>
          </a:p>
          <a:p>
            <a:r>
              <a:rPr lang="fr-FR" dirty="0"/>
              <a:t> [4. 5. 6.]]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7454497-C8E8-0F49-B8AC-35C2A998DA51}"/>
              </a:ext>
            </a:extLst>
          </p:cNvPr>
          <p:cNvSpPr>
            <a:spLocks noGrp="1"/>
          </p:cNvSpPr>
          <p:nvPr/>
        </p:nvSpPr>
        <p:spPr>
          <a:xfrm>
            <a:off x="2197457" y="3695650"/>
            <a:ext cx="9288781" cy="1393001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a.dtype</a:t>
            </a:r>
            <a:r>
              <a:rPr lang="fr-FR" dirty="0"/>
              <a:t>)        </a:t>
            </a:r>
            <a:r>
              <a:rPr lang="fr-FR" i="1" dirty="0"/>
              <a:t># </a:t>
            </a:r>
            <a:r>
              <a:rPr lang="fr-FR" i="1" dirty="0" err="1"/>
              <a:t>datatype</a:t>
            </a:r>
            <a:endParaRPr lang="fr-FR" i="1" dirty="0"/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a.size</a:t>
            </a:r>
            <a:r>
              <a:rPr lang="fr-FR" dirty="0"/>
              <a:t>)         </a:t>
            </a:r>
            <a:r>
              <a:rPr lang="fr-FR" i="1" dirty="0"/>
              <a:t># </a:t>
            </a:r>
            <a:r>
              <a:rPr lang="fr-FR" i="1" dirty="0" err="1"/>
              <a:t>number</a:t>
            </a:r>
            <a:r>
              <a:rPr lang="fr-FR" i="1" dirty="0"/>
              <a:t> of </a:t>
            </a:r>
            <a:r>
              <a:rPr lang="fr-FR" i="1" dirty="0" err="1"/>
              <a:t>elements</a:t>
            </a:r>
            <a:endParaRPr lang="fr-FR" i="1" dirty="0"/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a.ndim</a:t>
            </a:r>
            <a:r>
              <a:rPr lang="fr-FR" dirty="0"/>
              <a:t>)         </a:t>
            </a:r>
            <a:r>
              <a:rPr lang="fr-FR" i="1" dirty="0"/>
              <a:t># </a:t>
            </a:r>
            <a:r>
              <a:rPr lang="fr-FR" i="1" dirty="0" err="1"/>
              <a:t>number</a:t>
            </a:r>
            <a:r>
              <a:rPr lang="fr-FR" i="1" dirty="0"/>
              <a:t> of dimensions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a.shape</a:t>
            </a:r>
            <a:r>
              <a:rPr lang="fr-FR" dirty="0"/>
              <a:t>)        </a:t>
            </a:r>
            <a:r>
              <a:rPr lang="fr-FR" i="1" dirty="0"/>
              <a:t># </a:t>
            </a:r>
            <a:r>
              <a:rPr lang="fr-FR" i="1" dirty="0" err="1"/>
              <a:t>length</a:t>
            </a:r>
            <a:r>
              <a:rPr lang="fr-FR" i="1" dirty="0"/>
              <a:t> of the </a:t>
            </a:r>
            <a:r>
              <a:rPr lang="fr-FR" i="1" dirty="0" err="1"/>
              <a:t>array</a:t>
            </a:r>
            <a:r>
              <a:rPr lang="fr-FR" i="1" dirty="0"/>
              <a:t> in </a:t>
            </a:r>
            <a:r>
              <a:rPr lang="fr-FR" i="1" dirty="0" err="1"/>
              <a:t>each</a:t>
            </a:r>
            <a:r>
              <a:rPr lang="fr-FR" i="1" dirty="0"/>
              <a:t> dimension</a:t>
            </a:r>
            <a:endParaRPr lang="fr-FR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A31BE6A-301D-DC46-97A0-D19C8213DEB9}"/>
              </a:ext>
            </a:extLst>
          </p:cNvPr>
          <p:cNvSpPr>
            <a:spLocks noGrp="1"/>
          </p:cNvSpPr>
          <p:nvPr/>
        </p:nvSpPr>
        <p:spPr>
          <a:xfrm>
            <a:off x="2197457" y="5160200"/>
            <a:ext cx="9288781" cy="1393000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float64</a:t>
            </a:r>
          </a:p>
          <a:p>
            <a:r>
              <a:rPr lang="en" dirty="0"/>
              <a:t>6</a:t>
            </a:r>
          </a:p>
          <a:p>
            <a:r>
              <a:rPr lang="en" dirty="0"/>
              <a:t>2</a:t>
            </a:r>
          </a:p>
          <a:p>
            <a:r>
              <a:rPr lang="en" dirty="0"/>
              <a:t>(2, 3)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5877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 err="1"/>
              <a:t>Numpy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38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0608" y="1762775"/>
            <a:ext cx="9288781" cy="159002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np.zeros</a:t>
            </a:r>
            <a:r>
              <a:rPr lang="fr-FR" dirty="0"/>
              <a:t>((3, 3))     </a:t>
            </a:r>
            <a:r>
              <a:rPr lang="fr-FR" i="1" dirty="0"/>
              <a:t># 3x3 </a:t>
            </a:r>
            <a:r>
              <a:rPr lang="fr-FR" i="1" dirty="0" err="1"/>
              <a:t>zero-filled</a:t>
            </a:r>
            <a:r>
              <a:rPr lang="fr-FR" i="1" dirty="0"/>
              <a:t> </a:t>
            </a:r>
            <a:r>
              <a:rPr lang="fr-FR" i="1" dirty="0" err="1"/>
              <a:t>array</a:t>
            </a:r>
            <a:endParaRPr lang="fr-FR" i="1" dirty="0"/>
          </a:p>
          <a:p>
            <a:r>
              <a:rPr lang="fr-FR" dirty="0" err="1"/>
              <a:t>np.ones</a:t>
            </a:r>
            <a:r>
              <a:rPr lang="fr-FR" dirty="0"/>
              <a:t>((3, 3))      </a:t>
            </a:r>
            <a:r>
              <a:rPr lang="fr-FR" i="1" dirty="0"/>
              <a:t># 3x3 one-</a:t>
            </a:r>
            <a:r>
              <a:rPr lang="fr-FR" i="1" dirty="0" err="1"/>
              <a:t>filled</a:t>
            </a:r>
            <a:r>
              <a:rPr lang="fr-FR" i="1" dirty="0"/>
              <a:t> </a:t>
            </a:r>
            <a:r>
              <a:rPr lang="fr-FR" i="1" dirty="0" err="1"/>
              <a:t>array</a:t>
            </a:r>
            <a:endParaRPr lang="fr-FR" i="1" dirty="0"/>
          </a:p>
          <a:p>
            <a:r>
              <a:rPr lang="fr-FR" dirty="0" err="1"/>
              <a:t>np.eye</a:t>
            </a:r>
            <a:r>
              <a:rPr lang="fr-FR" dirty="0"/>
              <a:t>(3)            </a:t>
            </a:r>
            <a:r>
              <a:rPr lang="fr-FR" i="1" dirty="0"/>
              <a:t># 3x3 </a:t>
            </a:r>
            <a:r>
              <a:rPr lang="fr-FR" i="1" dirty="0" err="1"/>
              <a:t>identity</a:t>
            </a:r>
            <a:r>
              <a:rPr lang="fr-FR" i="1" dirty="0"/>
              <a:t> matrix (</a:t>
            </a:r>
            <a:r>
              <a:rPr lang="fr-FR" i="1" dirty="0" err="1"/>
              <a:t>ones</a:t>
            </a:r>
            <a:r>
              <a:rPr lang="fr-FR" i="1" dirty="0"/>
              <a:t> in the main diagonal)</a:t>
            </a:r>
          </a:p>
          <a:p>
            <a:r>
              <a:rPr lang="fr-FR" dirty="0" err="1"/>
              <a:t>np.random.random</a:t>
            </a:r>
            <a:r>
              <a:rPr lang="fr-FR" dirty="0"/>
              <a:t>(size=(3, 3))</a:t>
            </a:r>
          </a:p>
          <a:p>
            <a:r>
              <a:rPr lang="fr-FR" dirty="0"/>
              <a:t>                     </a:t>
            </a:r>
            <a:r>
              <a:rPr lang="fr-FR" i="1" dirty="0"/>
              <a:t># 3x3 matrix of </a:t>
            </a:r>
            <a:r>
              <a:rPr lang="fr-FR" i="1" dirty="0" err="1"/>
              <a:t>random</a:t>
            </a:r>
            <a:r>
              <a:rPr lang="fr-FR" i="1" dirty="0"/>
              <a:t> 0 &lt;= n &lt; 1 values</a:t>
            </a:r>
            <a:endParaRPr lang="fr-FR" dirty="0"/>
          </a:p>
          <a:p>
            <a:endParaRPr lang="fr-FR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1307068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Many array creation facilities exist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A31BE6A-301D-DC46-97A0-D19C8213DEB9}"/>
              </a:ext>
            </a:extLst>
          </p:cNvPr>
          <p:cNvSpPr>
            <a:spLocks noGrp="1"/>
          </p:cNvSpPr>
          <p:nvPr/>
        </p:nvSpPr>
        <p:spPr>
          <a:xfrm>
            <a:off x="2197457" y="5322331"/>
            <a:ext cx="9288781" cy="1078469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(4,) 4 int64</a:t>
            </a:r>
          </a:p>
          <a:p>
            <a:r>
              <a:rPr lang="fr-FR" dirty="0"/>
              <a:t>[[0. 1.]</a:t>
            </a:r>
          </a:p>
          <a:p>
            <a:r>
              <a:rPr lang="fr-FR" dirty="0"/>
              <a:t> [2. 3.]]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B01E3EE9-46A9-8344-9602-F01B26868EAF}"/>
              </a:ext>
            </a:extLst>
          </p:cNvPr>
          <p:cNvSpPr txBox="1">
            <a:spLocks/>
          </p:cNvSpPr>
          <p:nvPr/>
        </p:nvSpPr>
        <p:spPr>
          <a:xfrm>
            <a:off x="603882" y="3505363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Change arrays without changing content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C1693CEA-BA5F-6447-B0B3-15CF0D18B1CE}"/>
              </a:ext>
            </a:extLst>
          </p:cNvPr>
          <p:cNvSpPr>
            <a:spLocks noGrp="1"/>
          </p:cNvSpPr>
          <p:nvPr/>
        </p:nvSpPr>
        <p:spPr>
          <a:xfrm>
            <a:off x="2190607" y="3881763"/>
            <a:ext cx="9288781" cy="1376037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 = </a:t>
            </a:r>
            <a:r>
              <a:rPr lang="fr-FR" dirty="0" err="1"/>
              <a:t>np.arange</a:t>
            </a:r>
            <a:r>
              <a:rPr lang="fr-FR" dirty="0"/>
              <a:t>(4)                      </a:t>
            </a:r>
            <a:r>
              <a:rPr lang="fr-FR" i="1" dirty="0"/>
              <a:t># </a:t>
            </a:r>
            <a:r>
              <a:rPr lang="fr-FR" i="1" dirty="0" err="1"/>
              <a:t>array</a:t>
            </a:r>
            <a:r>
              <a:rPr lang="fr-FR" i="1" dirty="0"/>
              <a:t>([0, 1, 2, 3])</a:t>
            </a:r>
            <a:endParaRPr lang="fr-FR" dirty="0"/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a.shape</a:t>
            </a:r>
            <a:r>
              <a:rPr lang="fr-FR" dirty="0"/>
              <a:t>, </a:t>
            </a:r>
            <a:r>
              <a:rPr lang="fr-FR" dirty="0" err="1"/>
              <a:t>a.size</a:t>
            </a:r>
            <a:r>
              <a:rPr lang="fr-FR" dirty="0"/>
              <a:t>, </a:t>
            </a:r>
            <a:r>
              <a:rPr lang="fr-FR" dirty="0" err="1"/>
              <a:t>a.dtype</a:t>
            </a:r>
            <a:r>
              <a:rPr lang="fr-FR" dirty="0"/>
              <a:t>)</a:t>
            </a:r>
          </a:p>
          <a:p>
            <a:r>
              <a:rPr lang="fr-FR" dirty="0"/>
              <a:t>b = </a:t>
            </a:r>
            <a:r>
              <a:rPr lang="fr-FR" dirty="0" err="1"/>
              <a:t>a.reshape</a:t>
            </a:r>
            <a:r>
              <a:rPr lang="fr-FR" dirty="0"/>
              <a:t>((2, 2)).</a:t>
            </a:r>
            <a:r>
              <a:rPr lang="fr-FR" dirty="0" err="1"/>
              <a:t>astype</a:t>
            </a:r>
            <a:r>
              <a:rPr lang="fr-FR" dirty="0"/>
              <a:t>(</a:t>
            </a:r>
            <a:r>
              <a:rPr lang="fr-FR" dirty="0" err="1"/>
              <a:t>np.float</a:t>
            </a:r>
            <a:r>
              <a:rPr lang="fr-FR" dirty="0"/>
              <a:t>)</a:t>
            </a:r>
          </a:p>
          <a:p>
            <a:r>
              <a:rPr lang="fr-FR" dirty="0" err="1"/>
              <a:t>print</a:t>
            </a:r>
            <a:r>
              <a:rPr lang="fr-FR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268959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 err="1"/>
              <a:t>Numpy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39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0608" y="1664515"/>
            <a:ext cx="9288781" cy="850085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 = </a:t>
            </a:r>
            <a:r>
              <a:rPr lang="fr-FR" dirty="0" err="1"/>
              <a:t>np.array</a:t>
            </a:r>
            <a:r>
              <a:rPr lang="fr-FR" dirty="0"/>
              <a:t>([[0., 1.], [2., 3.]])</a:t>
            </a:r>
          </a:p>
          <a:p>
            <a:r>
              <a:rPr lang="fr-FR" dirty="0"/>
              <a:t>b = </a:t>
            </a:r>
            <a:r>
              <a:rPr lang="fr-FR" dirty="0" err="1"/>
              <a:t>np.array</a:t>
            </a:r>
            <a:r>
              <a:rPr lang="fr-FR" dirty="0"/>
              <a:t>([[0., 2.], [-1. ,0.]])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1293575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Perform array/matrix mathematics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E023DF69-A94A-5645-8CFB-53FC942B1E5F}"/>
              </a:ext>
            </a:extLst>
          </p:cNvPr>
          <p:cNvSpPr>
            <a:spLocks noGrp="1"/>
          </p:cNvSpPr>
          <p:nvPr/>
        </p:nvSpPr>
        <p:spPr>
          <a:xfrm>
            <a:off x="2198997" y="3581399"/>
            <a:ext cx="9288781" cy="838201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[[3. 4.]</a:t>
            </a:r>
          </a:p>
          <a:p>
            <a:r>
              <a:rPr lang="fr-FR" dirty="0"/>
              <a:t> [5. 6.]]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9B0E262-1A75-C249-AF51-25C30B28A9F0}"/>
              </a:ext>
            </a:extLst>
          </p:cNvPr>
          <p:cNvSpPr>
            <a:spLocks noGrp="1"/>
          </p:cNvSpPr>
          <p:nvPr/>
        </p:nvSpPr>
        <p:spPr>
          <a:xfrm>
            <a:off x="2198997" y="2983686"/>
            <a:ext cx="9288781" cy="521514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print</a:t>
            </a:r>
            <a:r>
              <a:rPr lang="fr-FR" dirty="0"/>
              <a:t>(a + 3.0)</a:t>
            </a: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A67B09BA-01D6-884B-BE32-E4B8F3ECC436}"/>
              </a:ext>
            </a:extLst>
          </p:cNvPr>
          <p:cNvSpPr txBox="1">
            <a:spLocks/>
          </p:cNvSpPr>
          <p:nvPr/>
        </p:nvSpPr>
        <p:spPr>
          <a:xfrm>
            <a:off x="603881" y="2607034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Add a scalar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8C86DF4-F745-644D-B995-DCDAABF6B958}"/>
              </a:ext>
            </a:extLst>
          </p:cNvPr>
          <p:cNvSpPr>
            <a:spLocks noGrp="1"/>
          </p:cNvSpPr>
          <p:nvPr/>
        </p:nvSpPr>
        <p:spPr>
          <a:xfrm>
            <a:off x="2198997" y="5524693"/>
            <a:ext cx="9288781" cy="838201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[[0. 3.]</a:t>
            </a:r>
          </a:p>
          <a:p>
            <a:r>
              <a:rPr lang="fr-FR" dirty="0"/>
              <a:t> [6. 9.]]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B99CE14-C48A-C04A-AED6-B80D99B16789}"/>
              </a:ext>
            </a:extLst>
          </p:cNvPr>
          <p:cNvSpPr>
            <a:spLocks noGrp="1"/>
          </p:cNvSpPr>
          <p:nvPr/>
        </p:nvSpPr>
        <p:spPr>
          <a:xfrm>
            <a:off x="2198997" y="4926980"/>
            <a:ext cx="9288781" cy="521514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print</a:t>
            </a:r>
            <a:r>
              <a:rPr lang="fr-FR" dirty="0"/>
              <a:t>(a * 3.0)</a:t>
            </a: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431C384A-D1B2-2643-94FD-692FA2B4A7B9}"/>
              </a:ext>
            </a:extLst>
          </p:cNvPr>
          <p:cNvSpPr txBox="1">
            <a:spLocks/>
          </p:cNvSpPr>
          <p:nvPr/>
        </p:nvSpPr>
        <p:spPr>
          <a:xfrm>
            <a:off x="603881" y="4550328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Multiply by a scalar</a:t>
            </a:r>
          </a:p>
        </p:txBody>
      </p:sp>
    </p:spTree>
    <p:extLst>
      <p:ext uri="{BB962C8B-B14F-4D97-AF65-F5344CB8AC3E}">
        <p14:creationId xmlns:p14="http://schemas.microsoft.com/office/powerpoint/2010/main" val="1284351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2"/>
            <a:ext cx="12192000" cy="6854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125200" y="5334000"/>
            <a:ext cx="842272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relea</a:t>
            </a:r>
            <a:r>
              <a:rPr sz="900" spc="5" dirty="0">
                <a:solidFill>
                  <a:srgbClr val="595959"/>
                </a:solidFill>
                <a:latin typeface="Arial"/>
                <a:cs typeface="Arial"/>
              </a:rPr>
              <a:t>s</a:t>
            </a: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sz="9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900" spc="-20" dirty="0">
                <a:solidFill>
                  <a:srgbClr val="595959"/>
                </a:solidFill>
                <a:latin typeface="Arial"/>
                <a:cs typeface="Arial"/>
              </a:rPr>
              <a:t> 1</a:t>
            </a: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.0.0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48400" y="4145117"/>
            <a:ext cx="5725040" cy="907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47165" algn="r">
              <a:lnSpc>
                <a:spcPct val="100000"/>
              </a:lnSpc>
            </a:pPr>
            <a:r>
              <a:rPr lang="en-US" sz="2400" spc="-15" baseline="1736" dirty="0">
                <a:solidFill>
                  <a:srgbClr val="7F7F7F"/>
                </a:solidFill>
                <a:latin typeface="Arial"/>
                <a:cs typeface="Arial"/>
              </a:rPr>
              <a:t>Chapter</a:t>
            </a:r>
            <a:r>
              <a:rPr sz="2400" baseline="1736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0</a:t>
            </a:r>
            <a:r>
              <a:rPr lang="en-US" sz="1600" b="1" spc="-10" dirty="0">
                <a:latin typeface="Arial"/>
                <a:cs typeface="Arial"/>
              </a:rPr>
              <a:t>1</a:t>
            </a:r>
          </a:p>
          <a:p>
            <a:pPr algn="r">
              <a:lnSpc>
                <a:spcPct val="100000"/>
              </a:lnSpc>
              <a:spcBef>
                <a:spcPts val="23"/>
              </a:spcBef>
            </a:pPr>
            <a:endParaRPr lang="fr-FR" sz="2100" dirty="0">
              <a:latin typeface="Times New Roman"/>
              <a:cs typeface="Times New Roman"/>
            </a:endParaRPr>
          </a:p>
          <a:p>
            <a:pPr marL="12700" algn="r">
              <a:lnSpc>
                <a:spcPct val="100000"/>
              </a:lnSpc>
            </a:pPr>
            <a:r>
              <a:rPr lang="en-US" sz="2200" spc="-15" dirty="0">
                <a:latin typeface="Arial"/>
                <a:cs typeface="Arial"/>
              </a:rPr>
              <a:t>HTTP with Requests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91400" y="2456174"/>
            <a:ext cx="4576578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560"/>
              </a:lnSpc>
            </a:pPr>
            <a:r>
              <a:rPr lang="en-US" sz="4000" b="1" spc="-25" dirty="0">
                <a:latin typeface="Arial"/>
                <a:cs typeface="Arial"/>
              </a:rPr>
              <a:t>Python 3 Beginner</a:t>
            </a:r>
            <a:endParaRPr sz="4000" dirty="0">
              <a:latin typeface="Arial"/>
              <a:cs typeface="Arial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400"/>
            <a:ext cx="1922158" cy="861477"/>
          </a:xfrm>
          <a:prstGeom prst="rect">
            <a:avLst/>
          </a:prstGeom>
        </p:spPr>
      </p:pic>
      <p:sp>
        <p:nvSpPr>
          <p:cNvPr id="9" name="Sous-titre 2"/>
          <p:cNvSpPr txBox="1">
            <a:spLocks/>
          </p:cNvSpPr>
          <p:nvPr/>
        </p:nvSpPr>
        <p:spPr>
          <a:xfrm>
            <a:off x="2057400" y="6442654"/>
            <a:ext cx="6105525" cy="29654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fr-FR"/>
            </a:defPPr>
            <a:lvl1pPr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fr-FR" sz="900" dirty="0"/>
              <a:t>37/39 Avenue Ledru Rollin – CS 11237 – 75750 PARIS CEDEX 12  - </a:t>
            </a:r>
            <a:r>
              <a:rPr lang="fr-FR" sz="900" dirty="0">
                <a:hlinkClick r:id="rId5"/>
              </a:rPr>
              <a:t>info@valnaos.com</a:t>
            </a:r>
            <a:r>
              <a:rPr lang="fr-FR" sz="900" dirty="0"/>
              <a:t> – </a:t>
            </a:r>
            <a:r>
              <a:rPr lang="fr-FR" sz="900" dirty="0">
                <a:hlinkClick r:id="rId6"/>
              </a:rPr>
              <a:t>www.valnaos.com</a:t>
            </a:r>
            <a:r>
              <a:rPr lang="fr-FR" sz="900" dirty="0"/>
              <a:t>  Tél : 01 86 95 20 48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8796F5-97FA-41DC-9FA1-5041D407FEA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fr-FR" spc="-5"/>
              <a:t>Cop</a:t>
            </a:r>
            <a:r>
              <a:rPr lang="fr-FR" spc="-10"/>
              <a:t>y</a:t>
            </a:r>
            <a:r>
              <a:rPr lang="fr-FR" spc="-5"/>
              <a:t>r</a:t>
            </a:r>
            <a:r>
              <a:rPr lang="fr-FR"/>
              <a:t>ig</a:t>
            </a:r>
            <a:r>
              <a:rPr lang="fr-FR" spc="-5"/>
              <a:t>h</a:t>
            </a:r>
            <a:r>
              <a:rPr lang="fr-FR"/>
              <a:t>t</a:t>
            </a:r>
            <a:r>
              <a:rPr lang="fr-FR" spc="20"/>
              <a:t> </a:t>
            </a:r>
            <a:r>
              <a:rPr lang="fr-FR"/>
              <a:t>© </a:t>
            </a:r>
            <a:r>
              <a:rPr lang="fr-FR" spc="-5"/>
              <a:t>2020</a:t>
            </a:r>
            <a:r>
              <a:rPr lang="fr-FR"/>
              <a:t>  </a:t>
            </a:r>
            <a:r>
              <a:rPr lang="fr-FR" spc="95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4</a:t>
            </a:fld>
            <a:endParaRPr dirty="0">
              <a:solidFill>
                <a:srgbClr val="000000"/>
              </a:solidFill>
            </a:endParaRPr>
          </a:p>
        </p:txBody>
      </p:sp>
      <p:pic>
        <p:nvPicPr>
          <p:cNvPr id="1026" name="Picture 2" descr="Résultat de recherche d'images pour &quot;altran education services&quot;">
            <a:extLst>
              <a:ext uri="{FF2B5EF4-FFF2-40B4-BE49-F238E27FC236}">
                <a16:creationId xmlns:a16="http://schemas.microsoft.com/office/drawing/2014/main" id="{30F95EBD-0CC1-4C5B-A4D0-476168218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3661" y="253842"/>
            <a:ext cx="1922158" cy="73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833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 err="1"/>
              <a:t>Numpy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40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0608" y="1449408"/>
            <a:ext cx="9288781" cy="552593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print</a:t>
            </a:r>
            <a:r>
              <a:rPr lang="fr-FR" dirty="0"/>
              <a:t>(a + b)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1078468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Add arrays together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E023DF69-A94A-5645-8CFB-53FC942B1E5F}"/>
              </a:ext>
            </a:extLst>
          </p:cNvPr>
          <p:cNvSpPr>
            <a:spLocks noGrp="1"/>
          </p:cNvSpPr>
          <p:nvPr/>
        </p:nvSpPr>
        <p:spPr>
          <a:xfrm>
            <a:off x="2198997" y="3886199"/>
            <a:ext cx="9288781" cy="838201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[[ 0.  2.]</a:t>
            </a:r>
          </a:p>
          <a:p>
            <a:r>
              <a:rPr lang="fr-FR" dirty="0"/>
              <a:t> [-2.  0.]]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9B0E262-1A75-C249-AF51-25C30B28A9F0}"/>
              </a:ext>
            </a:extLst>
          </p:cNvPr>
          <p:cNvSpPr>
            <a:spLocks noGrp="1"/>
          </p:cNvSpPr>
          <p:nvPr/>
        </p:nvSpPr>
        <p:spPr>
          <a:xfrm>
            <a:off x="2198997" y="3288486"/>
            <a:ext cx="9288781" cy="521514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print</a:t>
            </a:r>
            <a:r>
              <a:rPr lang="fr-FR" dirty="0"/>
              <a:t>(a * b)</a:t>
            </a: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A67B09BA-01D6-884B-BE32-E4B8F3ECC436}"/>
              </a:ext>
            </a:extLst>
          </p:cNvPr>
          <p:cNvSpPr txBox="1">
            <a:spLocks/>
          </p:cNvSpPr>
          <p:nvPr/>
        </p:nvSpPr>
        <p:spPr>
          <a:xfrm>
            <a:off x="603881" y="2907268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Element-wise multiplication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8C86DF4-F745-644D-B995-DCDAABF6B958}"/>
              </a:ext>
            </a:extLst>
          </p:cNvPr>
          <p:cNvSpPr>
            <a:spLocks noGrp="1"/>
          </p:cNvSpPr>
          <p:nvPr/>
        </p:nvSpPr>
        <p:spPr>
          <a:xfrm>
            <a:off x="2198997" y="5714999"/>
            <a:ext cx="9288781" cy="838201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[[-1.  0.]</a:t>
            </a:r>
          </a:p>
          <a:p>
            <a:r>
              <a:rPr lang="fr-FR" dirty="0"/>
              <a:t> [-3.  4.]]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B99CE14-C48A-C04A-AED6-B80D99B16789}"/>
              </a:ext>
            </a:extLst>
          </p:cNvPr>
          <p:cNvSpPr>
            <a:spLocks noGrp="1"/>
          </p:cNvSpPr>
          <p:nvPr/>
        </p:nvSpPr>
        <p:spPr>
          <a:xfrm>
            <a:off x="2198997" y="5147835"/>
            <a:ext cx="9288781" cy="521514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a.dot</a:t>
            </a:r>
            <a:r>
              <a:rPr lang="fr-FR" dirty="0"/>
              <a:t>(b))            </a:t>
            </a:r>
            <a:r>
              <a:rPr lang="fr-FR" i="1" dirty="0"/>
              <a:t># == a @ b</a:t>
            </a:r>
            <a:endParaRPr lang="fr-FR" dirty="0"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431C384A-D1B2-2643-94FD-692FA2B4A7B9}"/>
              </a:ext>
            </a:extLst>
          </p:cNvPr>
          <p:cNvSpPr txBox="1">
            <a:spLocks/>
          </p:cNvSpPr>
          <p:nvPr/>
        </p:nvSpPr>
        <p:spPr>
          <a:xfrm>
            <a:off x="603881" y="4755678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Matrix product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13974514-9AD4-7447-86A7-3A558DDA598F}"/>
              </a:ext>
            </a:extLst>
          </p:cNvPr>
          <p:cNvSpPr>
            <a:spLocks noGrp="1"/>
          </p:cNvSpPr>
          <p:nvPr/>
        </p:nvSpPr>
        <p:spPr>
          <a:xfrm>
            <a:off x="2190607" y="2057399"/>
            <a:ext cx="9288781" cy="838201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[[0. 3.]</a:t>
            </a:r>
          </a:p>
          <a:p>
            <a:r>
              <a:rPr lang="fr-FR" dirty="0"/>
              <a:t> [1. 3.]]</a:t>
            </a:r>
          </a:p>
        </p:txBody>
      </p:sp>
    </p:spTree>
    <p:extLst>
      <p:ext uri="{BB962C8B-B14F-4D97-AF65-F5344CB8AC3E}">
        <p14:creationId xmlns:p14="http://schemas.microsoft.com/office/powerpoint/2010/main" val="3677800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 err="1"/>
              <a:t>Numpy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41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E023DF69-A94A-5645-8CFB-53FC942B1E5F}"/>
              </a:ext>
            </a:extLst>
          </p:cNvPr>
          <p:cNvSpPr>
            <a:spLocks noGrp="1"/>
          </p:cNvSpPr>
          <p:nvPr/>
        </p:nvSpPr>
        <p:spPr>
          <a:xfrm>
            <a:off x="2198996" y="2196524"/>
            <a:ext cx="9288781" cy="838201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[[0.         1.        ]</a:t>
            </a:r>
          </a:p>
          <a:p>
            <a:r>
              <a:rPr lang="fr-FR" dirty="0"/>
              <a:t> [1.41421356 1.73205081]]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9B0E262-1A75-C249-AF51-25C30B28A9F0}"/>
              </a:ext>
            </a:extLst>
          </p:cNvPr>
          <p:cNvSpPr>
            <a:spLocks noGrp="1"/>
          </p:cNvSpPr>
          <p:nvPr/>
        </p:nvSpPr>
        <p:spPr>
          <a:xfrm>
            <a:off x="2198997" y="1600200"/>
            <a:ext cx="9288781" cy="521514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np.sqrt</a:t>
            </a:r>
            <a:r>
              <a:rPr lang="fr-FR" dirty="0"/>
              <a:t>(a))</a:t>
            </a: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A67B09BA-01D6-884B-BE32-E4B8F3ECC436}"/>
              </a:ext>
            </a:extLst>
          </p:cNvPr>
          <p:cNvSpPr txBox="1">
            <a:spLocks/>
          </p:cNvSpPr>
          <p:nvPr/>
        </p:nvSpPr>
        <p:spPr>
          <a:xfrm>
            <a:off x="603881" y="1219200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Broadcast functions over arrays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8C86DF4-F745-644D-B995-DCDAABF6B958}"/>
              </a:ext>
            </a:extLst>
          </p:cNvPr>
          <p:cNvSpPr>
            <a:spLocks noGrp="1"/>
          </p:cNvSpPr>
          <p:nvPr/>
        </p:nvSpPr>
        <p:spPr>
          <a:xfrm>
            <a:off x="2198997" y="5107008"/>
            <a:ext cx="9288781" cy="1446193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0.0 3.0 1.5 1.118033988749895</a:t>
            </a:r>
          </a:p>
          <a:p>
            <a:r>
              <a:rPr lang="fr-FR" dirty="0"/>
              <a:t>6.0 0.0</a:t>
            </a:r>
          </a:p>
          <a:p>
            <a:r>
              <a:rPr lang="fr-FR" dirty="0"/>
              <a:t>[2. 4.]</a:t>
            </a:r>
          </a:p>
          <a:p>
            <a:r>
              <a:rPr lang="fr-FR" dirty="0"/>
              <a:t>[0., 1., 2., 3.]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B99CE14-C48A-C04A-AED6-B80D99B16789}"/>
              </a:ext>
            </a:extLst>
          </p:cNvPr>
          <p:cNvSpPr>
            <a:spLocks noGrp="1"/>
          </p:cNvSpPr>
          <p:nvPr/>
        </p:nvSpPr>
        <p:spPr>
          <a:xfrm>
            <a:off x="2198997" y="3553677"/>
            <a:ext cx="9288781" cy="1446193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a.min</a:t>
            </a:r>
            <a:r>
              <a:rPr lang="fr-FR" dirty="0"/>
              <a:t>(), </a:t>
            </a:r>
            <a:r>
              <a:rPr lang="fr-FR" dirty="0" err="1"/>
              <a:t>a.max</a:t>
            </a:r>
            <a:r>
              <a:rPr lang="fr-FR" dirty="0"/>
              <a:t>(), </a:t>
            </a:r>
            <a:r>
              <a:rPr lang="fr-FR" dirty="0" err="1"/>
              <a:t>a.mean</a:t>
            </a:r>
            <a:r>
              <a:rPr lang="fr-FR" dirty="0"/>
              <a:t>(), </a:t>
            </a:r>
            <a:r>
              <a:rPr lang="fr-FR" dirty="0" err="1"/>
              <a:t>a.std</a:t>
            </a:r>
            <a:r>
              <a:rPr lang="fr-FR" dirty="0"/>
              <a:t>())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a.sum</a:t>
            </a:r>
            <a:r>
              <a:rPr lang="fr-FR" dirty="0"/>
              <a:t>(), </a:t>
            </a:r>
            <a:r>
              <a:rPr lang="fr-FR" dirty="0" err="1"/>
              <a:t>a.prod</a:t>
            </a:r>
            <a:r>
              <a:rPr lang="fr-FR" dirty="0"/>
              <a:t>())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a.sum</a:t>
            </a:r>
            <a:r>
              <a:rPr lang="fr-FR" dirty="0"/>
              <a:t>(axis=0))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a.flatten</a:t>
            </a:r>
            <a:r>
              <a:rPr lang="fr-FR" dirty="0"/>
              <a:t>())</a:t>
            </a: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431C384A-D1B2-2643-94FD-692FA2B4A7B9}"/>
              </a:ext>
            </a:extLst>
          </p:cNvPr>
          <p:cNvSpPr txBox="1">
            <a:spLocks/>
          </p:cNvSpPr>
          <p:nvPr/>
        </p:nvSpPr>
        <p:spPr>
          <a:xfrm>
            <a:off x="603880" y="3109535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Various operations</a:t>
            </a:r>
          </a:p>
        </p:txBody>
      </p:sp>
    </p:spTree>
    <p:extLst>
      <p:ext uri="{BB962C8B-B14F-4D97-AF65-F5344CB8AC3E}">
        <p14:creationId xmlns:p14="http://schemas.microsoft.com/office/powerpoint/2010/main" val="41021164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 err="1"/>
              <a:t>Numpy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42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E023DF69-A94A-5645-8CFB-53FC942B1E5F}"/>
              </a:ext>
            </a:extLst>
          </p:cNvPr>
          <p:cNvSpPr>
            <a:spLocks noGrp="1"/>
          </p:cNvSpPr>
          <p:nvPr/>
        </p:nvSpPr>
        <p:spPr>
          <a:xfrm>
            <a:off x="2198996" y="2485310"/>
            <a:ext cx="9288781" cy="1096090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[ 1. -1.]</a:t>
            </a:r>
          </a:p>
          <a:p>
            <a:r>
              <a:rPr lang="fr-FR" dirty="0"/>
              <a:t>[[ 0.70710678 -0.70710678]</a:t>
            </a:r>
          </a:p>
          <a:p>
            <a:r>
              <a:rPr lang="fr-FR" dirty="0"/>
              <a:t> [ 0.70710678  0.70710678]]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9B0E262-1A75-C249-AF51-25C30B28A9F0}"/>
              </a:ext>
            </a:extLst>
          </p:cNvPr>
          <p:cNvSpPr>
            <a:spLocks noGrp="1"/>
          </p:cNvSpPr>
          <p:nvPr/>
        </p:nvSpPr>
        <p:spPr>
          <a:xfrm>
            <a:off x="2198997" y="1828799"/>
            <a:ext cx="9288781" cy="609601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w, v = </a:t>
            </a:r>
            <a:r>
              <a:rPr lang="fr-FR" dirty="0" err="1"/>
              <a:t>np.linalg.eig</a:t>
            </a:r>
            <a:r>
              <a:rPr lang="fr-FR" dirty="0"/>
              <a:t>(</a:t>
            </a:r>
            <a:r>
              <a:rPr lang="fr-FR" dirty="0" err="1"/>
              <a:t>np.array</a:t>
            </a:r>
            <a:r>
              <a:rPr lang="fr-FR" dirty="0"/>
              <a:t>([[0., 1.], [1., 0.]]))</a:t>
            </a: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A67B09BA-01D6-884B-BE32-E4B8F3ECC436}"/>
              </a:ext>
            </a:extLst>
          </p:cNvPr>
          <p:cNvSpPr txBox="1">
            <a:spLocks/>
          </p:cNvSpPr>
          <p:nvPr/>
        </p:nvSpPr>
        <p:spPr>
          <a:xfrm>
            <a:off x="603881" y="1447800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Get eigenvalues and eigenvectors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0AE9C92-16E4-2942-90FC-A1B737894475}"/>
              </a:ext>
            </a:extLst>
          </p:cNvPr>
          <p:cNvSpPr>
            <a:spLocks noGrp="1"/>
          </p:cNvSpPr>
          <p:nvPr/>
        </p:nvSpPr>
        <p:spPr>
          <a:xfrm>
            <a:off x="2198995" y="5357140"/>
            <a:ext cx="9288781" cy="585828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array</a:t>
            </a:r>
            <a:r>
              <a:rPr lang="fr-FR" dirty="0"/>
              <a:t>([ 3., -3.])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5124553D-A8FF-EF46-9DBE-55DEED85B352}"/>
              </a:ext>
            </a:extLst>
          </p:cNvPr>
          <p:cNvSpPr>
            <a:spLocks noGrp="1"/>
          </p:cNvSpPr>
          <p:nvPr/>
        </p:nvSpPr>
        <p:spPr>
          <a:xfrm>
            <a:off x="2198996" y="4214139"/>
            <a:ext cx="9288781" cy="1096090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x = </a:t>
            </a:r>
            <a:r>
              <a:rPr lang="fr-FR" dirty="0" err="1"/>
              <a:t>np.array</a:t>
            </a:r>
            <a:r>
              <a:rPr lang="fr-FR" dirty="0"/>
              <a:t>([[3., 2.], [1., 1.]])</a:t>
            </a:r>
          </a:p>
          <a:p>
            <a:r>
              <a:rPr lang="fr-FR" dirty="0"/>
              <a:t>y = </a:t>
            </a:r>
            <a:r>
              <a:rPr lang="fr-FR" dirty="0" err="1"/>
              <a:t>np.array</a:t>
            </a:r>
            <a:r>
              <a:rPr lang="fr-FR" dirty="0"/>
              <a:t>([3., 0.])</a:t>
            </a:r>
          </a:p>
          <a:p>
            <a:r>
              <a:rPr lang="fr-FR" dirty="0" err="1"/>
              <a:t>np.linalg.solve</a:t>
            </a:r>
            <a:r>
              <a:rPr lang="fr-FR" dirty="0"/>
              <a:t>(x, y)</a:t>
            </a:r>
          </a:p>
          <a:p>
            <a:endParaRPr lang="fr-FR" dirty="0"/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0F14CA2B-725D-2449-8962-E7C93E5A34D7}"/>
              </a:ext>
            </a:extLst>
          </p:cNvPr>
          <p:cNvSpPr txBox="1">
            <a:spLocks/>
          </p:cNvSpPr>
          <p:nvPr/>
        </p:nvSpPr>
        <p:spPr>
          <a:xfrm>
            <a:off x="603880" y="3833140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Solve equation sets</a:t>
            </a:r>
          </a:p>
        </p:txBody>
      </p:sp>
    </p:spTree>
    <p:extLst>
      <p:ext uri="{BB962C8B-B14F-4D97-AF65-F5344CB8AC3E}">
        <p14:creationId xmlns:p14="http://schemas.microsoft.com/office/powerpoint/2010/main" val="40574436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2"/>
            <a:ext cx="12192000" cy="6854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125200" y="5334000"/>
            <a:ext cx="842272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relea</a:t>
            </a:r>
            <a:r>
              <a:rPr sz="900" spc="5" dirty="0">
                <a:solidFill>
                  <a:srgbClr val="595959"/>
                </a:solidFill>
                <a:latin typeface="Arial"/>
                <a:cs typeface="Arial"/>
              </a:rPr>
              <a:t>s</a:t>
            </a: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sz="9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900" spc="-20" dirty="0">
                <a:solidFill>
                  <a:srgbClr val="595959"/>
                </a:solidFill>
                <a:latin typeface="Arial"/>
                <a:cs typeface="Arial"/>
              </a:rPr>
              <a:t> 1</a:t>
            </a: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.0.0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48400" y="4145117"/>
            <a:ext cx="5725040" cy="907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47165" algn="r">
              <a:lnSpc>
                <a:spcPct val="100000"/>
              </a:lnSpc>
            </a:pPr>
            <a:r>
              <a:rPr lang="en-US" sz="2400" spc="-15" baseline="1736" dirty="0">
                <a:solidFill>
                  <a:srgbClr val="7F7F7F"/>
                </a:solidFill>
                <a:latin typeface="Arial"/>
                <a:cs typeface="Arial"/>
              </a:rPr>
              <a:t>Chapter</a:t>
            </a:r>
            <a:r>
              <a:rPr sz="2400" baseline="1736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0</a:t>
            </a:r>
            <a:r>
              <a:rPr lang="en-US" sz="1600" b="1" spc="-10" dirty="0">
                <a:latin typeface="Arial"/>
                <a:cs typeface="Arial"/>
              </a:rPr>
              <a:t>5</a:t>
            </a:r>
          </a:p>
          <a:p>
            <a:pPr algn="r">
              <a:lnSpc>
                <a:spcPct val="100000"/>
              </a:lnSpc>
              <a:spcBef>
                <a:spcPts val="23"/>
              </a:spcBef>
            </a:pPr>
            <a:endParaRPr lang="fr-FR" sz="2100" dirty="0">
              <a:latin typeface="Times New Roman"/>
              <a:cs typeface="Times New Roman"/>
            </a:endParaRPr>
          </a:p>
          <a:p>
            <a:pPr marL="12700" algn="r">
              <a:lnSpc>
                <a:spcPct val="100000"/>
              </a:lnSpc>
            </a:pPr>
            <a:r>
              <a:rPr lang="en-US" sz="2200" spc="-15" dirty="0">
                <a:latin typeface="Arial"/>
                <a:cs typeface="Arial"/>
              </a:rPr>
              <a:t>Visualizing data with Matplotlib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91400" y="2456174"/>
            <a:ext cx="4576578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560"/>
              </a:lnSpc>
            </a:pPr>
            <a:r>
              <a:rPr lang="en-US" sz="4000" b="1" spc="-25" dirty="0">
                <a:latin typeface="Arial"/>
                <a:cs typeface="Arial"/>
              </a:rPr>
              <a:t>Python 3 Beginner</a:t>
            </a:r>
            <a:endParaRPr sz="4000" dirty="0">
              <a:latin typeface="Arial"/>
              <a:cs typeface="Arial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400"/>
            <a:ext cx="1922158" cy="861477"/>
          </a:xfrm>
          <a:prstGeom prst="rect">
            <a:avLst/>
          </a:prstGeom>
        </p:spPr>
      </p:pic>
      <p:sp>
        <p:nvSpPr>
          <p:cNvPr id="9" name="Sous-titre 2"/>
          <p:cNvSpPr txBox="1">
            <a:spLocks/>
          </p:cNvSpPr>
          <p:nvPr/>
        </p:nvSpPr>
        <p:spPr>
          <a:xfrm>
            <a:off x="2057400" y="6442654"/>
            <a:ext cx="6105525" cy="29654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fr-FR"/>
            </a:defPPr>
            <a:lvl1pPr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fr-FR" sz="900" dirty="0"/>
              <a:t>37/39 Avenue Ledru Rollin – CS 11237 – 75750 PARIS CEDEX 12  - </a:t>
            </a:r>
            <a:r>
              <a:rPr lang="fr-FR" sz="900" dirty="0">
                <a:hlinkClick r:id="rId5"/>
              </a:rPr>
              <a:t>info@valnaos.com</a:t>
            </a:r>
            <a:r>
              <a:rPr lang="fr-FR" sz="900" dirty="0"/>
              <a:t> – </a:t>
            </a:r>
            <a:r>
              <a:rPr lang="fr-FR" sz="900" dirty="0">
                <a:hlinkClick r:id="rId6"/>
              </a:rPr>
              <a:t>www.valnaos.com</a:t>
            </a:r>
            <a:r>
              <a:rPr lang="fr-FR" sz="900" dirty="0"/>
              <a:t>  Tél : 01 86 95 20 48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8796F5-97FA-41DC-9FA1-5041D407FEA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fr-FR" spc="-5"/>
              <a:t>Cop</a:t>
            </a:r>
            <a:r>
              <a:rPr lang="fr-FR" spc="-10"/>
              <a:t>y</a:t>
            </a:r>
            <a:r>
              <a:rPr lang="fr-FR" spc="-5"/>
              <a:t>r</a:t>
            </a:r>
            <a:r>
              <a:rPr lang="fr-FR"/>
              <a:t>ig</a:t>
            </a:r>
            <a:r>
              <a:rPr lang="fr-FR" spc="-5"/>
              <a:t>h</a:t>
            </a:r>
            <a:r>
              <a:rPr lang="fr-FR"/>
              <a:t>t</a:t>
            </a:r>
            <a:r>
              <a:rPr lang="fr-FR" spc="20"/>
              <a:t> </a:t>
            </a:r>
            <a:r>
              <a:rPr lang="fr-FR"/>
              <a:t>© </a:t>
            </a:r>
            <a:r>
              <a:rPr lang="fr-FR" spc="-5"/>
              <a:t>2020</a:t>
            </a:r>
            <a:r>
              <a:rPr lang="fr-FR"/>
              <a:t>  </a:t>
            </a:r>
            <a:r>
              <a:rPr lang="fr-FR" spc="95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43</a:t>
            </a:fld>
            <a:endParaRPr dirty="0">
              <a:solidFill>
                <a:srgbClr val="000000"/>
              </a:solidFill>
            </a:endParaRPr>
          </a:p>
        </p:txBody>
      </p:sp>
      <p:pic>
        <p:nvPicPr>
          <p:cNvPr id="1026" name="Picture 2" descr="Résultat de recherche d'images pour &quot;altran education services&quot;">
            <a:extLst>
              <a:ext uri="{FF2B5EF4-FFF2-40B4-BE49-F238E27FC236}">
                <a16:creationId xmlns:a16="http://schemas.microsoft.com/office/drawing/2014/main" id="{30F95EBD-0CC1-4C5B-A4D0-476168218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3661" y="253842"/>
            <a:ext cx="1922158" cy="73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686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Matplotlib</a:t>
            </a:r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44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3BE272E5-A6BE-CB45-8946-A70BE35E1EF5}"/>
              </a:ext>
            </a:extLst>
          </p:cNvPr>
          <p:cNvSpPr txBox="1">
            <a:spLocks/>
          </p:cNvSpPr>
          <p:nvPr/>
        </p:nvSpPr>
        <p:spPr>
          <a:xfrm>
            <a:off x="533400" y="1447800"/>
            <a:ext cx="10805163" cy="41172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Matplotlib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is the reference graphing and data visualization library  for Python data science</a:t>
            </a:r>
          </a:p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It is most often used with the stateful </a:t>
            </a:r>
            <a:r>
              <a:rPr lang="en" sz="24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matplotlib.pyplot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module</a:t>
            </a:r>
          </a:p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Similar to MATLAB</a:t>
            </a:r>
          </a:p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 err="1">
                <a:latin typeface="Arial" panose="020B0604020202020204" pitchFamily="34" charset="0"/>
                <a:cs typeface="Arial" panose="020B0604020202020204" pitchFamily="34" charset="0"/>
              </a:rPr>
              <a:t>Pyplot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is based on creating </a:t>
            </a:r>
            <a:r>
              <a:rPr lang="en" sz="2400" i="1" kern="0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and plotting data inside those figures</a:t>
            </a:r>
          </a:p>
        </p:txBody>
      </p:sp>
    </p:spTree>
    <p:extLst>
      <p:ext uri="{BB962C8B-B14F-4D97-AF65-F5344CB8AC3E}">
        <p14:creationId xmlns:p14="http://schemas.microsoft.com/office/powerpoint/2010/main" val="34304604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Matplotlib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45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2" y="2607038"/>
            <a:ext cx="9288781" cy="144046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x = </a:t>
            </a:r>
            <a:r>
              <a:rPr lang="es-ES" dirty="0" err="1"/>
              <a:t>np.linspace</a:t>
            </a:r>
            <a:r>
              <a:rPr lang="es-ES" dirty="0"/>
              <a:t>(-2, 2, 100)</a:t>
            </a:r>
          </a:p>
          <a:p>
            <a:r>
              <a:rPr lang="es-ES" dirty="0"/>
              <a:t>y = x * x</a:t>
            </a:r>
          </a:p>
          <a:p>
            <a:r>
              <a:rPr lang="es-ES" dirty="0" err="1"/>
              <a:t>plt.plot</a:t>
            </a:r>
            <a:r>
              <a:rPr lang="es-ES" dirty="0"/>
              <a:t>(x, y)</a:t>
            </a:r>
          </a:p>
          <a:p>
            <a:r>
              <a:rPr lang="es-ES" dirty="0" err="1"/>
              <a:t>plt.show</a:t>
            </a:r>
            <a:r>
              <a:rPr lang="es-ES" dirty="0"/>
              <a:t>()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2082800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Plot the function y = x2 for x in [-2, 2]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FD042AF-135E-2643-BB00-5B67A081C920}"/>
              </a:ext>
            </a:extLst>
          </p:cNvPr>
          <p:cNvSpPr>
            <a:spLocks noGrp="1"/>
          </p:cNvSpPr>
          <p:nvPr/>
        </p:nvSpPr>
        <p:spPr>
          <a:xfrm>
            <a:off x="2194033" y="1320800"/>
            <a:ext cx="9288781" cy="59107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import </a:t>
            </a:r>
            <a:r>
              <a:rPr lang="en" dirty="0" err="1"/>
              <a:t>matplotlib.pyplot</a:t>
            </a:r>
            <a:r>
              <a:rPr lang="en" dirty="0"/>
              <a:t> as </a:t>
            </a:r>
            <a:r>
              <a:rPr lang="en" dirty="0" err="1"/>
              <a:t>plt</a:t>
            </a:r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43A8C-E6F3-DC44-AB91-786D73613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4144652"/>
            <a:ext cx="3581400" cy="2387600"/>
          </a:xfrm>
          <a:prstGeom prst="rect">
            <a:avLst/>
          </a:prstGeom>
          <a:solidFill>
            <a:schemeClr val="bg1"/>
          </a:solidFill>
          <a:ln w="12700">
            <a:solidFill>
              <a:srgbClr val="BBD2EE"/>
            </a:solidFill>
          </a:ln>
          <a:effectLst>
            <a:outerShdw blurRad="50800" dist="12700" dir="5400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6025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Matplotlib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46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20264" y="1600200"/>
            <a:ext cx="9288781" cy="1981200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y0 = x * x</a:t>
            </a:r>
          </a:p>
          <a:p>
            <a:r>
              <a:rPr lang="fr-FR" dirty="0"/>
              <a:t>y1 = -2 * x * x + 1</a:t>
            </a:r>
          </a:p>
          <a:p>
            <a:r>
              <a:rPr lang="fr-FR" dirty="0" err="1"/>
              <a:t>plt.plot</a:t>
            </a:r>
            <a:r>
              <a:rPr lang="fr-FR" dirty="0"/>
              <a:t>(x, y0)</a:t>
            </a:r>
          </a:p>
          <a:p>
            <a:r>
              <a:rPr lang="fr-FR" dirty="0" err="1"/>
              <a:t>plt.plot</a:t>
            </a:r>
            <a:r>
              <a:rPr lang="fr-FR" dirty="0"/>
              <a:t>(x, y1)</a:t>
            </a:r>
          </a:p>
          <a:p>
            <a:r>
              <a:rPr lang="fr-FR" dirty="0" err="1"/>
              <a:t>plt.legend</a:t>
            </a:r>
            <a:r>
              <a:rPr lang="fr-FR" dirty="0"/>
              <a:t>(['$x^2$', '$2-x^2+1$'])</a:t>
            </a:r>
          </a:p>
          <a:p>
            <a:r>
              <a:rPr lang="fr-FR" dirty="0" err="1"/>
              <a:t>plt.show</a:t>
            </a:r>
            <a:r>
              <a:rPr lang="fr-FR" dirty="0"/>
              <a:t>()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1131424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Plot several series and add a legend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43A8C-E6F3-DC44-AB91-786D73613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80844"/>
            <a:ext cx="4254117" cy="2851408"/>
          </a:xfrm>
          <a:prstGeom prst="rect">
            <a:avLst/>
          </a:prstGeom>
          <a:solidFill>
            <a:schemeClr val="bg1"/>
          </a:solidFill>
          <a:ln w="12700">
            <a:solidFill>
              <a:srgbClr val="BBD2EE"/>
            </a:solidFill>
          </a:ln>
          <a:effectLst>
            <a:outerShdw blurRad="50800" dist="12700" dir="5400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77802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Matplotlib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47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822DC01-A5FD-EB44-90B2-540EC7C85124}"/>
              </a:ext>
            </a:extLst>
          </p:cNvPr>
          <p:cNvSpPr>
            <a:spLocks noGrp="1"/>
          </p:cNvSpPr>
          <p:nvPr/>
        </p:nvSpPr>
        <p:spPr>
          <a:xfrm>
            <a:off x="2209799" y="1617264"/>
            <a:ext cx="9288781" cy="196413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plt.figure</a:t>
            </a:r>
            <a:r>
              <a:rPr lang="fr-FR" dirty="0"/>
              <a:t>(</a:t>
            </a:r>
            <a:r>
              <a:rPr lang="fr-FR" dirty="0" err="1"/>
              <a:t>figsize</a:t>
            </a:r>
            <a:r>
              <a:rPr lang="fr-FR" dirty="0"/>
              <a:t>=(16, 6))</a:t>
            </a:r>
          </a:p>
          <a:p>
            <a:r>
              <a:rPr lang="fr-FR" dirty="0" err="1"/>
              <a:t>plt.subplot</a:t>
            </a:r>
            <a:r>
              <a:rPr lang="fr-FR" dirty="0"/>
              <a:t>(1, 2, 1)</a:t>
            </a:r>
          </a:p>
          <a:p>
            <a:r>
              <a:rPr lang="fr-FR" dirty="0" err="1"/>
              <a:t>plt.imshow</a:t>
            </a:r>
            <a:r>
              <a:rPr lang="fr-FR" dirty="0"/>
              <a:t>(z, </a:t>
            </a:r>
            <a:r>
              <a:rPr lang="fr-FR" dirty="0" err="1"/>
              <a:t>cmap</a:t>
            </a:r>
            <a:r>
              <a:rPr lang="fr-FR" dirty="0"/>
              <a:t>='gray', </a:t>
            </a:r>
            <a:r>
              <a:rPr lang="fr-FR" dirty="0" err="1"/>
              <a:t>extent</a:t>
            </a:r>
            <a:r>
              <a:rPr lang="fr-FR" dirty="0"/>
              <a:t>=[-10, 10, -10, 10])</a:t>
            </a:r>
          </a:p>
          <a:p>
            <a:r>
              <a:rPr lang="fr-FR" dirty="0" err="1"/>
              <a:t>ax</a:t>
            </a:r>
            <a:r>
              <a:rPr lang="fr-FR" dirty="0"/>
              <a:t> = </a:t>
            </a:r>
            <a:r>
              <a:rPr lang="fr-FR" dirty="0" err="1"/>
              <a:t>plt.subplot</a:t>
            </a:r>
            <a:r>
              <a:rPr lang="fr-FR" dirty="0"/>
              <a:t>(1, 2, 2, projection='3d')</a:t>
            </a:r>
          </a:p>
          <a:p>
            <a:r>
              <a:rPr lang="fr-FR" dirty="0" err="1"/>
              <a:t>ax.plot_surface</a:t>
            </a:r>
            <a:r>
              <a:rPr lang="fr-FR" dirty="0"/>
              <a:t>(xv, </a:t>
            </a:r>
            <a:r>
              <a:rPr lang="fr-FR" dirty="0" err="1"/>
              <a:t>yv</a:t>
            </a:r>
            <a:r>
              <a:rPr lang="fr-FR" dirty="0"/>
              <a:t>, z, </a:t>
            </a:r>
            <a:r>
              <a:rPr lang="fr-FR" dirty="0" err="1"/>
              <a:t>cmap</a:t>
            </a:r>
            <a:r>
              <a:rPr lang="fr-FR" dirty="0"/>
              <a:t>='terrain')</a:t>
            </a:r>
          </a:p>
          <a:p>
            <a:r>
              <a:rPr lang="fr-FR" dirty="0" err="1"/>
              <a:t>plt.show</a:t>
            </a:r>
            <a:r>
              <a:rPr lang="fr-FR" dirty="0"/>
              <a:t>()</a:t>
            </a:r>
          </a:p>
          <a:p>
            <a:br>
              <a:rPr lang="fr-FR" dirty="0"/>
            </a:br>
            <a:endParaRPr lang="fr-FR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E3C37102-E288-3F45-A33C-12C9FF693309}"/>
              </a:ext>
            </a:extLst>
          </p:cNvPr>
          <p:cNvSpPr txBox="1">
            <a:spLocks/>
          </p:cNvSpPr>
          <p:nvPr/>
        </p:nvSpPr>
        <p:spPr>
          <a:xfrm>
            <a:off x="693417" y="1177541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Draw heatmaps and surfaces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B99EE4-09D1-934C-8E6A-52A281321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48" y="3735914"/>
            <a:ext cx="6888482" cy="2743200"/>
          </a:xfrm>
          <a:prstGeom prst="rect">
            <a:avLst/>
          </a:prstGeom>
          <a:solidFill>
            <a:schemeClr val="bg1"/>
          </a:solidFill>
          <a:ln w="12700">
            <a:solidFill>
              <a:srgbClr val="BBD2EE"/>
            </a:solidFill>
          </a:ln>
          <a:effectLst>
            <a:outerShdw blurRad="50800" dist="12700" dir="5400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8460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2"/>
            <a:ext cx="12192000" cy="6854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125200" y="5334000"/>
            <a:ext cx="842272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relea</a:t>
            </a:r>
            <a:r>
              <a:rPr sz="900" spc="5" dirty="0">
                <a:solidFill>
                  <a:srgbClr val="595959"/>
                </a:solidFill>
                <a:latin typeface="Arial"/>
                <a:cs typeface="Arial"/>
              </a:rPr>
              <a:t>s</a:t>
            </a: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sz="9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900" spc="-20" dirty="0">
                <a:solidFill>
                  <a:srgbClr val="595959"/>
                </a:solidFill>
                <a:latin typeface="Arial"/>
                <a:cs typeface="Arial"/>
              </a:rPr>
              <a:t> 1</a:t>
            </a: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.0.0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48400" y="4145117"/>
            <a:ext cx="5725040" cy="907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47165" algn="r">
              <a:lnSpc>
                <a:spcPct val="100000"/>
              </a:lnSpc>
            </a:pPr>
            <a:r>
              <a:rPr lang="en-US" sz="2400" spc="-15" baseline="1736" dirty="0">
                <a:solidFill>
                  <a:srgbClr val="7F7F7F"/>
                </a:solidFill>
                <a:latin typeface="Arial"/>
                <a:cs typeface="Arial"/>
              </a:rPr>
              <a:t>Chapter</a:t>
            </a:r>
            <a:r>
              <a:rPr sz="2400" baseline="1736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0</a:t>
            </a:r>
            <a:r>
              <a:rPr lang="en-US" sz="1600" b="1" spc="-10" dirty="0">
                <a:latin typeface="Arial"/>
                <a:cs typeface="Arial"/>
              </a:rPr>
              <a:t>6</a:t>
            </a:r>
          </a:p>
          <a:p>
            <a:pPr algn="r">
              <a:lnSpc>
                <a:spcPct val="100000"/>
              </a:lnSpc>
              <a:spcBef>
                <a:spcPts val="23"/>
              </a:spcBef>
            </a:pPr>
            <a:endParaRPr lang="fr-FR" sz="2100" dirty="0">
              <a:latin typeface="Times New Roman"/>
              <a:cs typeface="Times New Roman"/>
            </a:endParaRPr>
          </a:p>
          <a:p>
            <a:pPr marL="12700" algn="r">
              <a:lnSpc>
                <a:spcPct val="100000"/>
              </a:lnSpc>
            </a:pPr>
            <a:r>
              <a:rPr lang="en-US" sz="2200" spc="-15" dirty="0">
                <a:latin typeface="Arial"/>
                <a:cs typeface="Arial"/>
              </a:rPr>
              <a:t>Handling data sets with Pandas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91400" y="2456174"/>
            <a:ext cx="4576578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560"/>
              </a:lnSpc>
            </a:pPr>
            <a:r>
              <a:rPr lang="en-US" sz="4000" b="1" spc="-25" dirty="0">
                <a:latin typeface="Arial"/>
                <a:cs typeface="Arial"/>
              </a:rPr>
              <a:t>Python 3 Beginner</a:t>
            </a:r>
            <a:endParaRPr sz="4000" dirty="0">
              <a:latin typeface="Arial"/>
              <a:cs typeface="Arial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400"/>
            <a:ext cx="1922158" cy="861477"/>
          </a:xfrm>
          <a:prstGeom prst="rect">
            <a:avLst/>
          </a:prstGeom>
        </p:spPr>
      </p:pic>
      <p:sp>
        <p:nvSpPr>
          <p:cNvPr id="9" name="Sous-titre 2"/>
          <p:cNvSpPr txBox="1">
            <a:spLocks/>
          </p:cNvSpPr>
          <p:nvPr/>
        </p:nvSpPr>
        <p:spPr>
          <a:xfrm>
            <a:off x="2057400" y="6442654"/>
            <a:ext cx="6105525" cy="29654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fr-FR"/>
            </a:defPPr>
            <a:lvl1pPr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fr-FR" sz="900" dirty="0"/>
              <a:t>37/39 Avenue Ledru Rollin – CS 11237 – 75750 PARIS CEDEX 12  - </a:t>
            </a:r>
            <a:r>
              <a:rPr lang="fr-FR" sz="900" dirty="0">
                <a:hlinkClick r:id="rId5"/>
              </a:rPr>
              <a:t>info@valnaos.com</a:t>
            </a:r>
            <a:r>
              <a:rPr lang="fr-FR" sz="900" dirty="0"/>
              <a:t> – </a:t>
            </a:r>
            <a:r>
              <a:rPr lang="fr-FR" sz="900" dirty="0">
                <a:hlinkClick r:id="rId6"/>
              </a:rPr>
              <a:t>www.valnaos.com</a:t>
            </a:r>
            <a:r>
              <a:rPr lang="fr-FR" sz="900" dirty="0"/>
              <a:t>  Tél : 01 86 95 20 48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8796F5-97FA-41DC-9FA1-5041D407FEA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fr-FR" spc="-5"/>
              <a:t>Cop</a:t>
            </a:r>
            <a:r>
              <a:rPr lang="fr-FR" spc="-10"/>
              <a:t>y</a:t>
            </a:r>
            <a:r>
              <a:rPr lang="fr-FR" spc="-5"/>
              <a:t>r</a:t>
            </a:r>
            <a:r>
              <a:rPr lang="fr-FR"/>
              <a:t>ig</a:t>
            </a:r>
            <a:r>
              <a:rPr lang="fr-FR" spc="-5"/>
              <a:t>h</a:t>
            </a:r>
            <a:r>
              <a:rPr lang="fr-FR"/>
              <a:t>t</a:t>
            </a:r>
            <a:r>
              <a:rPr lang="fr-FR" spc="20"/>
              <a:t> </a:t>
            </a:r>
            <a:r>
              <a:rPr lang="fr-FR"/>
              <a:t>© </a:t>
            </a:r>
            <a:r>
              <a:rPr lang="fr-FR" spc="-5"/>
              <a:t>2020</a:t>
            </a:r>
            <a:r>
              <a:rPr lang="fr-FR"/>
              <a:t>  </a:t>
            </a:r>
            <a:r>
              <a:rPr lang="fr-FR" spc="95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48</a:t>
            </a:fld>
            <a:endParaRPr dirty="0">
              <a:solidFill>
                <a:srgbClr val="000000"/>
              </a:solidFill>
            </a:endParaRPr>
          </a:p>
        </p:txBody>
      </p:sp>
      <p:pic>
        <p:nvPicPr>
          <p:cNvPr id="1026" name="Picture 2" descr="Résultat de recherche d'images pour &quot;altran education services&quot;">
            <a:extLst>
              <a:ext uri="{FF2B5EF4-FFF2-40B4-BE49-F238E27FC236}">
                <a16:creationId xmlns:a16="http://schemas.microsoft.com/office/drawing/2014/main" id="{30F95EBD-0CC1-4C5B-A4D0-476168218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3661" y="253842"/>
            <a:ext cx="1922158" cy="73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6158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Pandas</a:t>
            </a:r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49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3BE272E5-A6BE-CB45-8946-A70BE35E1EF5}"/>
              </a:ext>
            </a:extLst>
          </p:cNvPr>
          <p:cNvSpPr txBox="1">
            <a:spLocks/>
          </p:cNvSpPr>
          <p:nvPr/>
        </p:nvSpPr>
        <p:spPr>
          <a:xfrm>
            <a:off x="533400" y="1447800"/>
            <a:ext cx="10805163" cy="42198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Pandas is a library to handle, prepare and process data sets</a:t>
            </a:r>
          </a:p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Reads many data formats like Excel, CSV, HDF5, Feather, SQLite...</a:t>
            </a:r>
          </a:p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Handle row-based or column-based data in the form of </a:t>
            </a:r>
            <a:r>
              <a:rPr lang="en" sz="2400" i="1" kern="0" dirty="0"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" sz="2400" i="1" kern="0" dirty="0" err="1">
                <a:latin typeface="Arial" panose="020B0604020202020204" pitchFamily="34" charset="0"/>
                <a:cs typeface="Arial" panose="020B0604020202020204" pitchFamily="34" charset="0"/>
              </a:rPr>
              <a:t>dataframes</a:t>
            </a:r>
            <a:endParaRPr lang="en" sz="2400" i="1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"Excel for Python"</a:t>
            </a:r>
          </a:p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Often the first step to data exploration and analysis</a:t>
            </a:r>
          </a:p>
        </p:txBody>
      </p:sp>
    </p:spTree>
    <p:extLst>
      <p:ext uri="{BB962C8B-B14F-4D97-AF65-F5344CB8AC3E}">
        <p14:creationId xmlns:p14="http://schemas.microsoft.com/office/powerpoint/2010/main" val="1688245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Requests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5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E4395470-4BE8-6140-AFED-9963DD9F026D}"/>
              </a:ext>
            </a:extLst>
          </p:cNvPr>
          <p:cNvSpPr txBox="1">
            <a:spLocks/>
          </p:cNvSpPr>
          <p:nvPr/>
        </p:nvSpPr>
        <p:spPr>
          <a:xfrm>
            <a:off x="603882" y="1524000"/>
            <a:ext cx="10805163" cy="2906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Requests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is a library that makes HTTP requests very simple, while still providing powerful in-depth options</a:t>
            </a:r>
          </a:p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"HTTP for Humans"</a:t>
            </a:r>
          </a:p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Perfect for downloading/uploading data, or communicating with a web service API</a:t>
            </a:r>
          </a:p>
        </p:txBody>
      </p:sp>
    </p:spTree>
    <p:extLst>
      <p:ext uri="{BB962C8B-B14F-4D97-AF65-F5344CB8AC3E}">
        <p14:creationId xmlns:p14="http://schemas.microsoft.com/office/powerpoint/2010/main" val="5472285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Pandas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50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2" y="3673838"/>
            <a:ext cx="9288781" cy="821962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 = </a:t>
            </a:r>
            <a:r>
              <a:rPr lang="fr-FR" dirty="0" err="1"/>
              <a:t>pd.Series</a:t>
            </a:r>
            <a:r>
              <a:rPr lang="fr-FR" dirty="0"/>
              <a:t>([6., 5., 6., 3.])</a:t>
            </a:r>
          </a:p>
          <a:p>
            <a:r>
              <a:rPr lang="fr-FR" dirty="0" err="1"/>
              <a:t>print</a:t>
            </a:r>
            <a:r>
              <a:rPr lang="fr-FR" dirty="0"/>
              <a:t>(s)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2192020"/>
            <a:ext cx="10805163" cy="1313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Data comes in </a:t>
            </a:r>
            <a:r>
              <a:rPr lang="en" sz="2400" i="1" kern="0" dirty="0"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</a:p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Series can be imported from files or created from scratch</a:t>
            </a:r>
          </a:p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Series are </a:t>
            </a:r>
            <a:r>
              <a:rPr lang="en" sz="2400" i="1" kern="0" dirty="0">
                <a:latin typeface="Arial" panose="020B0604020202020204" pitchFamily="34" charset="0"/>
                <a:cs typeface="Arial" panose="020B0604020202020204" pitchFamily="34" charset="0"/>
              </a:rPr>
              <a:t>indexed</a:t>
            </a:r>
            <a:endParaRPr lang="en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FD042AF-135E-2643-BB00-5B67A081C920}"/>
              </a:ext>
            </a:extLst>
          </p:cNvPr>
          <p:cNvSpPr>
            <a:spLocks noGrp="1"/>
          </p:cNvSpPr>
          <p:nvPr/>
        </p:nvSpPr>
        <p:spPr>
          <a:xfrm>
            <a:off x="2194033" y="1295400"/>
            <a:ext cx="9288781" cy="59107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import pandas as </a:t>
            </a:r>
            <a:r>
              <a:rPr lang="en" dirty="0" err="1"/>
              <a:t>pd</a:t>
            </a:r>
            <a:endParaRPr lang="en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DADA2B9-489A-1042-A266-86DD2C2365A5}"/>
              </a:ext>
            </a:extLst>
          </p:cNvPr>
          <p:cNvSpPr>
            <a:spLocks noGrp="1"/>
          </p:cNvSpPr>
          <p:nvPr/>
        </p:nvSpPr>
        <p:spPr>
          <a:xfrm>
            <a:off x="2198995" y="4648832"/>
            <a:ext cx="9288781" cy="1675768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0    6.0</a:t>
            </a:r>
          </a:p>
          <a:p>
            <a:r>
              <a:rPr lang="fr-FR" dirty="0"/>
              <a:t>1    5.0</a:t>
            </a:r>
          </a:p>
          <a:p>
            <a:r>
              <a:rPr lang="fr-FR" dirty="0"/>
              <a:t>2    6.0</a:t>
            </a:r>
          </a:p>
          <a:p>
            <a:r>
              <a:rPr lang="fr-FR" dirty="0"/>
              <a:t>3    3.0</a:t>
            </a:r>
          </a:p>
          <a:p>
            <a:r>
              <a:rPr lang="fr-FR" dirty="0" err="1"/>
              <a:t>dtype</a:t>
            </a:r>
            <a:r>
              <a:rPr lang="fr-FR" dirty="0"/>
              <a:t>: float64</a:t>
            </a:r>
          </a:p>
        </p:txBody>
      </p:sp>
    </p:spTree>
    <p:extLst>
      <p:ext uri="{BB962C8B-B14F-4D97-AF65-F5344CB8AC3E}">
        <p14:creationId xmlns:p14="http://schemas.microsoft.com/office/powerpoint/2010/main" val="28643767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Pandas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51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2" y="2590800"/>
            <a:ext cx="9288781" cy="1143000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it" dirty="0"/>
              <a:t>df = pd.DataFrame(np.random.random((6, 4)),</a:t>
            </a:r>
          </a:p>
          <a:p>
            <a:r>
              <a:rPr lang="it" dirty="0"/>
              <a:t>                  columns=['Col1', 'Col2', 'Col3', 'Col4'])</a:t>
            </a:r>
          </a:p>
          <a:p>
            <a:r>
              <a:rPr lang="it" dirty="0"/>
              <a:t>print(df)</a:t>
            </a:r>
            <a:endParaRPr lang="fr-FR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1524000"/>
            <a:ext cx="10805163" cy="8412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A collection of series with a shared index is a </a:t>
            </a:r>
            <a:r>
              <a:rPr lang="en" sz="2400" i="1" kern="0" dirty="0">
                <a:latin typeface="Arial" panose="020B0604020202020204" pitchFamily="34" charset="0"/>
                <a:cs typeface="Arial" panose="020B0604020202020204" pitchFamily="34" charset="0"/>
              </a:rPr>
              <a:t>data frame</a:t>
            </a:r>
          </a:p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Similar to a database table or a spreadsheet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DADA2B9-489A-1042-A266-86DD2C2365A5}"/>
              </a:ext>
            </a:extLst>
          </p:cNvPr>
          <p:cNvSpPr>
            <a:spLocks noGrp="1"/>
          </p:cNvSpPr>
          <p:nvPr/>
        </p:nvSpPr>
        <p:spPr>
          <a:xfrm>
            <a:off x="2198995" y="3886200"/>
            <a:ext cx="9288781" cy="2209800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it" dirty="0"/>
              <a:t>       Col1      Col2      Col3      Col4</a:t>
            </a:r>
          </a:p>
          <a:p>
            <a:r>
              <a:rPr lang="it" dirty="0"/>
              <a:t>0  0.979237  0.982279  0.562715  0.773005</a:t>
            </a:r>
          </a:p>
          <a:p>
            <a:r>
              <a:rPr lang="it" dirty="0"/>
              <a:t>1  0.502712  0.953881  0.720175  0.529885</a:t>
            </a:r>
          </a:p>
          <a:p>
            <a:r>
              <a:rPr lang="it" dirty="0"/>
              <a:t>2  0.138129  0.186640  0.471914  0.458796</a:t>
            </a:r>
          </a:p>
          <a:p>
            <a:r>
              <a:rPr lang="it" dirty="0"/>
              <a:t>3  0.536048  0.258074  0.004619  0.305234</a:t>
            </a:r>
          </a:p>
          <a:p>
            <a:r>
              <a:rPr lang="it" dirty="0"/>
              <a:t>4  0.577828  0.004287  0.095598  0.217330</a:t>
            </a:r>
          </a:p>
          <a:p>
            <a:r>
              <a:rPr lang="it" dirty="0"/>
              <a:t>5  0.665738  0.605397  0.219344  0.766313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42149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Pandas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52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2" y="2286000"/>
            <a:ext cx="9288781" cy="838200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df</a:t>
            </a:r>
            <a:r>
              <a:rPr lang="fr-FR" dirty="0"/>
              <a:t>['Col1'])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df.loc</a:t>
            </a:r>
            <a:r>
              <a:rPr lang="fr-FR" dirty="0"/>
              <a:t>[0])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1371600"/>
            <a:ext cx="10805163" cy="8412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A column or a row of a data frame is a series</a:t>
            </a:r>
          </a:p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Columns can be referenced by name, rows by index with </a:t>
            </a:r>
            <a:r>
              <a:rPr lang="en" sz="24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loc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DADA2B9-489A-1042-A266-86DD2C2365A5}"/>
              </a:ext>
            </a:extLst>
          </p:cNvPr>
          <p:cNvSpPr>
            <a:spLocks noGrp="1"/>
          </p:cNvSpPr>
          <p:nvPr/>
        </p:nvSpPr>
        <p:spPr>
          <a:xfrm>
            <a:off x="2198995" y="3276600"/>
            <a:ext cx="9288781" cy="2239090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it" dirty="0"/>
              <a:t>0    0.979237                 Col1    0.979237</a:t>
            </a:r>
          </a:p>
          <a:p>
            <a:r>
              <a:rPr lang="it" dirty="0"/>
              <a:t>1    0.502712                 Col2    0.982279</a:t>
            </a:r>
          </a:p>
          <a:p>
            <a:r>
              <a:rPr lang="it" dirty="0"/>
              <a:t>2    0.138129                 Col3    0.562715</a:t>
            </a:r>
          </a:p>
          <a:p>
            <a:r>
              <a:rPr lang="it" dirty="0"/>
              <a:t>3    0.536048                 Col4    0.773005</a:t>
            </a:r>
          </a:p>
          <a:p>
            <a:r>
              <a:rPr lang="it" dirty="0"/>
              <a:t>4    0.577828                 Name: 0, dtype: float64</a:t>
            </a:r>
          </a:p>
          <a:p>
            <a:r>
              <a:rPr lang="it" dirty="0"/>
              <a:t>5    0.665738                 </a:t>
            </a:r>
          </a:p>
          <a:p>
            <a:r>
              <a:rPr lang="it" dirty="0"/>
              <a:t>Name: Col1, dtype: float64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4262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Pandas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53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2" y="1600200"/>
            <a:ext cx="9288781" cy="838200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df</a:t>
            </a:r>
            <a:r>
              <a:rPr lang="fr-FR" dirty="0"/>
              <a:t>[['Col2','Col3']])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df</a:t>
            </a:r>
            <a:r>
              <a:rPr lang="fr-FR" dirty="0"/>
              <a:t>[1:-1])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1154668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Get sub-</a:t>
            </a:r>
            <a:r>
              <a:rPr lang="en" sz="2400" kern="0" dirty="0" err="1">
                <a:latin typeface="Arial" panose="020B0604020202020204" pitchFamily="34" charset="0"/>
                <a:cs typeface="Arial" panose="020B0604020202020204" pitchFamily="34" charset="0"/>
              </a:rPr>
              <a:t>dataframes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with indexing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DADA2B9-489A-1042-A266-86DD2C2365A5}"/>
              </a:ext>
            </a:extLst>
          </p:cNvPr>
          <p:cNvSpPr>
            <a:spLocks noGrp="1"/>
          </p:cNvSpPr>
          <p:nvPr/>
        </p:nvSpPr>
        <p:spPr>
          <a:xfrm>
            <a:off x="2198995" y="2514600"/>
            <a:ext cx="9288781" cy="1600200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it" dirty="0"/>
              <a:t>       Col2      Col3               Col1      Col2      Col3      Col4</a:t>
            </a:r>
          </a:p>
          <a:p>
            <a:r>
              <a:rPr lang="it" dirty="0"/>
              <a:t>0  0.982279  0.562715        1  0.502712  0.953881  0.720175  0.529885</a:t>
            </a:r>
          </a:p>
          <a:p>
            <a:r>
              <a:rPr lang="it" dirty="0"/>
              <a:t>1  0.953881  0.720175        2  0.138129  0.186640  0.471914  0.458796</a:t>
            </a:r>
          </a:p>
          <a:p>
            <a:r>
              <a:rPr lang="it" dirty="0"/>
              <a:t>2  0.186640  0.471914        3  0.536048  0.258074  0.004619  0.305234</a:t>
            </a:r>
          </a:p>
          <a:p>
            <a:r>
              <a:rPr lang="it" dirty="0"/>
              <a:t>3  0.258074  0.004619        4  0.577828  0.004287  0.095598  0.217330</a:t>
            </a:r>
            <a:endParaRPr lang="fr-FR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C193777-AADD-9041-A13D-213627FF3DBF}"/>
              </a:ext>
            </a:extLst>
          </p:cNvPr>
          <p:cNvSpPr>
            <a:spLocks noGrp="1"/>
          </p:cNvSpPr>
          <p:nvPr/>
        </p:nvSpPr>
        <p:spPr>
          <a:xfrm>
            <a:off x="2194032" y="4648200"/>
            <a:ext cx="9288781" cy="533400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df</a:t>
            </a:r>
            <a:r>
              <a:rPr lang="fr-FR" dirty="0"/>
              <a:t>['</a:t>
            </a:r>
            <a:r>
              <a:rPr lang="fr-FR" dirty="0" err="1"/>
              <a:t>Names</a:t>
            </a:r>
            <a:r>
              <a:rPr lang="fr-FR" dirty="0"/>
              <a:t>'] = ['Alice', 'Bob', 'Charlie', 'Daniel', 'Eve', 'Fiona']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1601458-90DD-784B-9EDB-ED492017D740}"/>
              </a:ext>
            </a:extLst>
          </p:cNvPr>
          <p:cNvSpPr>
            <a:spLocks noGrp="1"/>
          </p:cNvSpPr>
          <p:nvPr/>
        </p:nvSpPr>
        <p:spPr>
          <a:xfrm>
            <a:off x="2194031" y="5269468"/>
            <a:ext cx="9288781" cy="1359932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it" dirty="0"/>
              <a:t>       Col1      Col2      Col3      Col4    Names</a:t>
            </a:r>
          </a:p>
          <a:p>
            <a:r>
              <a:rPr lang="it" dirty="0"/>
              <a:t>0  0.979237  0.982279  0.562715  0.773005    Alice</a:t>
            </a:r>
          </a:p>
          <a:p>
            <a:r>
              <a:rPr lang="it" dirty="0"/>
              <a:t>1  0.502712  0.953881  0.720175  0.529885      Bob</a:t>
            </a:r>
          </a:p>
          <a:p>
            <a:r>
              <a:rPr lang="it" dirty="0"/>
              <a:t>2  0.138129  0.186640  0.471914  0.458796  Charlie</a:t>
            </a:r>
            <a:endParaRPr lang="fr-FR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73C67BDB-F846-1644-9BAD-D6107276E281}"/>
              </a:ext>
            </a:extLst>
          </p:cNvPr>
          <p:cNvSpPr txBox="1">
            <a:spLocks/>
          </p:cNvSpPr>
          <p:nvPr/>
        </p:nvSpPr>
        <p:spPr>
          <a:xfrm>
            <a:off x="603881" y="4191000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Add a column by label (like </a:t>
            </a:r>
            <a:r>
              <a:rPr lang="en" sz="24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dict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30628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Pandas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54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2" y="2143660"/>
            <a:ext cx="9288781" cy="849868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df</a:t>
            </a:r>
            <a:r>
              <a:rPr lang="fr-FR" dirty="0"/>
              <a:t> = </a:t>
            </a:r>
            <a:r>
              <a:rPr lang="fr-FR" dirty="0" err="1"/>
              <a:t>pd.read_csv</a:t>
            </a:r>
            <a:r>
              <a:rPr lang="fr-FR" dirty="0"/>
              <a:t>('tesla-stock-</a:t>
            </a:r>
            <a:r>
              <a:rPr lang="fr-FR" dirty="0" err="1"/>
              <a:t>price.csv</a:t>
            </a:r>
            <a:r>
              <a:rPr lang="fr-FR" dirty="0"/>
              <a:t>')</a:t>
            </a:r>
          </a:p>
          <a:p>
            <a:r>
              <a:rPr lang="fr-FR" dirty="0" err="1"/>
              <a:t>df.head</a:t>
            </a:r>
            <a:r>
              <a:rPr lang="fr-FR" dirty="0"/>
              <a:t>()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1686460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Read a data file into a </a:t>
            </a:r>
            <a:r>
              <a:rPr lang="en" sz="2400" kern="0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lang="en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DADA2B9-489A-1042-A266-86DD2C2365A5}"/>
              </a:ext>
            </a:extLst>
          </p:cNvPr>
          <p:cNvSpPr>
            <a:spLocks noGrp="1"/>
          </p:cNvSpPr>
          <p:nvPr/>
        </p:nvSpPr>
        <p:spPr>
          <a:xfrm>
            <a:off x="2198995" y="3120986"/>
            <a:ext cx="9288781" cy="1908214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         date   close      volume    open    high       low</a:t>
            </a:r>
          </a:p>
          <a:p>
            <a:r>
              <a:rPr lang="en" dirty="0"/>
              <a:t>0  2018/10/15  259.59   6189026.0  259.06  263.28  254.5367</a:t>
            </a:r>
          </a:p>
          <a:p>
            <a:r>
              <a:rPr lang="en" dirty="0"/>
              <a:t>1  2018/10/12  258.78   7189257.0  261.00  261.99  252.0100</a:t>
            </a:r>
          </a:p>
          <a:p>
            <a:r>
              <a:rPr lang="en" dirty="0"/>
              <a:t>2  2018/10/11  252.23   8128184.0  257.53  262.25  249.0300</a:t>
            </a:r>
          </a:p>
          <a:p>
            <a:r>
              <a:rPr lang="en" dirty="0"/>
              <a:t>3  2018/10/10  256.88  12781560.0  264.61  265.51  247.7700</a:t>
            </a:r>
          </a:p>
          <a:p>
            <a:r>
              <a:rPr lang="en" dirty="0"/>
              <a:t>4  2018/10/09  262.80  12037780.0  255.25  266.77  253.3000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87370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Pandas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55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2" y="2133600"/>
            <a:ext cx="9288781" cy="1066800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df</a:t>
            </a:r>
            <a:r>
              <a:rPr lang="fr-FR" dirty="0"/>
              <a:t> = </a:t>
            </a:r>
            <a:r>
              <a:rPr lang="fr-FR" dirty="0" err="1"/>
              <a:t>df.set_index</a:t>
            </a:r>
            <a:r>
              <a:rPr lang="fr-FR" dirty="0"/>
              <a:t>(</a:t>
            </a:r>
            <a:r>
              <a:rPr lang="fr-FR" dirty="0" err="1"/>
              <a:t>pd.DatetimeIndex</a:t>
            </a:r>
            <a:r>
              <a:rPr lang="fr-FR" dirty="0"/>
              <a:t>(</a:t>
            </a:r>
            <a:r>
              <a:rPr lang="fr-FR" dirty="0" err="1"/>
              <a:t>df</a:t>
            </a:r>
            <a:r>
              <a:rPr lang="fr-FR" dirty="0"/>
              <a:t>['date'])) </a:t>
            </a:r>
            <a:r>
              <a:rPr lang="fr-FR" i="1" dirty="0"/>
              <a:t># Use date col as index</a:t>
            </a:r>
            <a:endParaRPr lang="fr-FR" dirty="0"/>
          </a:p>
          <a:p>
            <a:r>
              <a:rPr lang="en" dirty="0" err="1"/>
              <a:t>df</a:t>
            </a:r>
            <a:r>
              <a:rPr lang="en" dirty="0"/>
              <a:t> = </a:t>
            </a:r>
            <a:r>
              <a:rPr lang="en" dirty="0" err="1"/>
              <a:t>df.loc</a:t>
            </a:r>
            <a:r>
              <a:rPr lang="en" dirty="0"/>
              <a:t>[:, </a:t>
            </a:r>
            <a:r>
              <a:rPr lang="en" dirty="0" err="1"/>
              <a:t>df.columns</a:t>
            </a:r>
            <a:r>
              <a:rPr lang="en" dirty="0"/>
              <a:t> != 'date']            </a:t>
            </a:r>
            <a:r>
              <a:rPr lang="en" i="1" dirty="0"/>
              <a:t># Drop date col</a:t>
            </a:r>
          </a:p>
          <a:p>
            <a:r>
              <a:rPr lang="en" dirty="0" err="1"/>
              <a:t>df.head</a:t>
            </a:r>
            <a:r>
              <a:rPr lang="en" dirty="0"/>
              <a:t>()</a:t>
            </a:r>
            <a:endParaRPr lang="fr-FR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1676400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Edit index and columns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DADA2B9-489A-1042-A266-86DD2C2365A5}"/>
              </a:ext>
            </a:extLst>
          </p:cNvPr>
          <p:cNvSpPr>
            <a:spLocks noGrp="1"/>
          </p:cNvSpPr>
          <p:nvPr/>
        </p:nvSpPr>
        <p:spPr>
          <a:xfrm>
            <a:off x="2194032" y="3318748"/>
            <a:ext cx="9288781" cy="2167652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             close      volume    open    high       low</a:t>
            </a:r>
          </a:p>
          <a:p>
            <a:r>
              <a:rPr lang="en" dirty="0"/>
              <a:t>date</a:t>
            </a:r>
          </a:p>
          <a:p>
            <a:r>
              <a:rPr lang="en" dirty="0"/>
              <a:t>2018-10-15  259.59   6189026.0  259.06  263.28  254.5367</a:t>
            </a:r>
          </a:p>
          <a:p>
            <a:r>
              <a:rPr lang="en" dirty="0"/>
              <a:t>2018-10-12  258.78   7189257.0  261.00  261.99  252.0100</a:t>
            </a:r>
          </a:p>
          <a:p>
            <a:r>
              <a:rPr lang="en" dirty="0"/>
              <a:t>2018-10-11  252.23   8128184.0  257.53  262.25  249.0300</a:t>
            </a:r>
          </a:p>
          <a:p>
            <a:r>
              <a:rPr lang="en" dirty="0"/>
              <a:t>2018-10-10  256.88  12781560.0  264.61  265.51  247.7700</a:t>
            </a:r>
          </a:p>
          <a:p>
            <a:r>
              <a:rPr lang="en" dirty="0"/>
              <a:t>2018-10-09  262.80  12037780.0  255.25  266.77  253.3000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01905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Pandas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56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2" y="1676400"/>
            <a:ext cx="9288781" cy="1066800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 = </a:t>
            </a:r>
            <a:r>
              <a:rPr lang="fr-FR" dirty="0" err="1"/>
              <a:t>df.to_numpy</a:t>
            </a:r>
            <a:r>
              <a:rPr lang="fr-FR" dirty="0"/>
              <a:t>()</a:t>
            </a:r>
          </a:p>
          <a:p>
            <a:r>
              <a:rPr lang="fr-FR" dirty="0"/>
              <a:t>type(a)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a.shape</a:t>
            </a:r>
            <a:r>
              <a:rPr lang="fr-FR" dirty="0"/>
              <a:t>)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1230868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Interact with other data science libraries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DADA2B9-489A-1042-A266-86DD2C2365A5}"/>
              </a:ext>
            </a:extLst>
          </p:cNvPr>
          <p:cNvSpPr>
            <a:spLocks noGrp="1"/>
          </p:cNvSpPr>
          <p:nvPr/>
        </p:nvSpPr>
        <p:spPr>
          <a:xfrm>
            <a:off x="2194032" y="2861548"/>
            <a:ext cx="9288781" cy="873859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numpy.ndarray</a:t>
            </a:r>
            <a:endParaRPr lang="fr-FR" dirty="0"/>
          </a:p>
          <a:p>
            <a:r>
              <a:rPr lang="fr-FR" dirty="0"/>
              <a:t>(756, 5)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6BF21BB-8562-6E48-9890-2E2AFC638377}"/>
              </a:ext>
            </a:extLst>
          </p:cNvPr>
          <p:cNvSpPr>
            <a:spLocks noGrp="1"/>
          </p:cNvSpPr>
          <p:nvPr/>
        </p:nvSpPr>
        <p:spPr>
          <a:xfrm>
            <a:off x="2194032" y="3853755"/>
            <a:ext cx="9288781" cy="565845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df</a:t>
            </a:r>
            <a:r>
              <a:rPr lang="fr-FR" dirty="0"/>
              <a:t>['close'].plot()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7134D-C0CF-5444-AAE5-53615063E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123" y="3853755"/>
            <a:ext cx="3569277" cy="2672757"/>
          </a:xfrm>
          <a:prstGeom prst="rect">
            <a:avLst/>
          </a:prstGeom>
          <a:ln w="12700">
            <a:solidFill>
              <a:srgbClr val="BBD2EE"/>
            </a:solidFill>
          </a:ln>
          <a:effectLst>
            <a:outerShdw blurRad="50800" dist="12700" dir="5400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74488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71426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8000"/>
                </a:lnTo>
              </a:path>
            </a:pathLst>
          </a:custGeom>
          <a:ln w="42418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967864" cy="6858000"/>
          </a:xfrm>
          <a:custGeom>
            <a:avLst/>
            <a:gdLst/>
            <a:ahLst/>
            <a:cxnLst/>
            <a:rect l="l" t="t" r="r" b="b"/>
            <a:pathLst>
              <a:path w="1967864" h="6858000">
                <a:moveTo>
                  <a:pt x="0" y="6857999"/>
                </a:moveTo>
                <a:lnTo>
                  <a:pt x="1967483" y="6857999"/>
                </a:lnTo>
                <a:lnTo>
                  <a:pt x="1967483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1522"/>
            <a:ext cx="12192000" cy="6855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195" marR="10386695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Technology A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sociate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R="300990" algn="r">
              <a:lnSpc>
                <a:spcPct val="100000"/>
              </a:lnSpc>
              <a:spcBef>
                <a:spcPts val="1075"/>
              </a:spcBef>
            </a:pPr>
            <a:r>
              <a:rPr sz="800" spc="-5" dirty="0">
                <a:solidFill>
                  <a:srgbClr val="A4A4A4"/>
                </a:solidFill>
                <a:latin typeface="Arial"/>
                <a:cs typeface="Arial"/>
              </a:rPr>
              <a:t>Cop</a:t>
            </a:r>
            <a:r>
              <a:rPr sz="800" spc="-10" dirty="0">
                <a:solidFill>
                  <a:srgbClr val="A4A4A4"/>
                </a:solidFill>
                <a:latin typeface="Arial"/>
                <a:cs typeface="Arial"/>
              </a:rPr>
              <a:t>y</a:t>
            </a:r>
            <a:r>
              <a:rPr sz="800" spc="-5" dirty="0">
                <a:solidFill>
                  <a:srgbClr val="A4A4A4"/>
                </a:solidFill>
                <a:latin typeface="Arial"/>
                <a:cs typeface="Arial"/>
              </a:rPr>
              <a:t>r</a:t>
            </a:r>
            <a:r>
              <a:rPr sz="800" dirty="0">
                <a:solidFill>
                  <a:srgbClr val="A4A4A4"/>
                </a:solidFill>
                <a:latin typeface="Arial"/>
                <a:cs typeface="Arial"/>
              </a:rPr>
              <a:t>ig</a:t>
            </a:r>
            <a:r>
              <a:rPr sz="800" spc="-5" dirty="0">
                <a:solidFill>
                  <a:srgbClr val="A4A4A4"/>
                </a:solidFill>
                <a:latin typeface="Arial"/>
                <a:cs typeface="Arial"/>
              </a:rPr>
              <a:t>h</a:t>
            </a:r>
            <a:r>
              <a:rPr sz="800" dirty="0">
                <a:solidFill>
                  <a:srgbClr val="A4A4A4"/>
                </a:solidFill>
                <a:latin typeface="Arial"/>
                <a:cs typeface="Arial"/>
              </a:rPr>
              <a:t>t</a:t>
            </a:r>
            <a:r>
              <a:rPr sz="800" spc="20" dirty="0">
                <a:solidFill>
                  <a:srgbClr val="A4A4A4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A4A4A4"/>
                </a:solidFill>
                <a:latin typeface="Arial"/>
                <a:cs typeface="Arial"/>
              </a:rPr>
              <a:t>© </a:t>
            </a:r>
            <a:r>
              <a:rPr sz="800" spc="-5" dirty="0">
                <a:solidFill>
                  <a:srgbClr val="A4A4A4"/>
                </a:solidFill>
                <a:latin typeface="Arial"/>
                <a:cs typeface="Arial"/>
              </a:rPr>
              <a:t>201</a:t>
            </a:r>
            <a:r>
              <a:rPr sz="800" dirty="0">
                <a:solidFill>
                  <a:srgbClr val="A4A4A4"/>
                </a:solidFill>
                <a:latin typeface="Arial"/>
                <a:cs typeface="Arial"/>
              </a:rPr>
              <a:t>8</a:t>
            </a:r>
            <a:r>
              <a:rPr sz="800" spc="25" dirty="0">
                <a:solidFill>
                  <a:srgbClr val="A4A4A4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A4A4A4"/>
                </a:solidFill>
                <a:latin typeface="Arial"/>
                <a:cs typeface="Arial"/>
              </a:rPr>
              <a:t>|  </a:t>
            </a:r>
            <a:r>
              <a:rPr sz="800" spc="95" dirty="0">
                <a:solidFill>
                  <a:srgbClr val="A4A4A4"/>
                </a:solidFill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9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522"/>
            <a:ext cx="12192000" cy="6854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12641" y="4099991"/>
            <a:ext cx="2138680" cy="977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500" b="1" spc="-70" dirty="0">
                <a:solidFill>
                  <a:srgbClr val="2953A4"/>
                </a:solidFill>
                <a:latin typeface="Arial"/>
                <a:cs typeface="Arial"/>
              </a:rPr>
              <a:t>Q</a:t>
            </a:r>
            <a:r>
              <a:rPr sz="7500" b="1" spc="-55" dirty="0">
                <a:solidFill>
                  <a:srgbClr val="756F6F"/>
                </a:solidFill>
                <a:latin typeface="Arial"/>
                <a:cs typeface="Arial"/>
              </a:rPr>
              <a:t>&amp;</a:t>
            </a:r>
            <a:r>
              <a:rPr sz="7500" b="1" spc="-55" dirty="0">
                <a:solidFill>
                  <a:srgbClr val="2953A4"/>
                </a:solidFill>
                <a:latin typeface="Arial"/>
                <a:cs typeface="Arial"/>
              </a:rPr>
              <a:t>A</a:t>
            </a:r>
            <a:endParaRPr sz="7500">
              <a:latin typeface="Arial"/>
              <a:cs typeface="Arial"/>
            </a:endParaRPr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2057400" y="6485255"/>
            <a:ext cx="6105525" cy="29654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fr-FR"/>
            </a:defPPr>
            <a:lvl1pPr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fr-FR" sz="900" dirty="0"/>
              <a:t>37/39 Avenue Ledru Rollin – CS 11237 – 75750 PARIS CEDEX 12  - </a:t>
            </a:r>
            <a:r>
              <a:rPr lang="fr-FR" sz="900" dirty="0">
                <a:hlinkClick r:id="rId4"/>
              </a:rPr>
              <a:t>info@valnaos.com</a:t>
            </a:r>
            <a:r>
              <a:rPr lang="fr-FR" sz="900" dirty="0"/>
              <a:t> – </a:t>
            </a:r>
            <a:r>
              <a:rPr lang="fr-FR" sz="900" dirty="0">
                <a:hlinkClick r:id="rId5"/>
              </a:rPr>
              <a:t>www.valnaos.com</a:t>
            </a:r>
            <a:r>
              <a:rPr lang="fr-FR" sz="900" dirty="0"/>
              <a:t>  Tél : 01 86 95 20 48</a:t>
            </a:r>
          </a:p>
        </p:txBody>
      </p:sp>
      <p:sp>
        <p:nvSpPr>
          <p:cNvPr id="9" name="Holder 6">
            <a:extLst>
              <a:ext uri="{FF2B5EF4-FFF2-40B4-BE49-F238E27FC236}">
                <a16:creationId xmlns:a16="http://schemas.microsoft.com/office/drawing/2014/main" id="{53E18241-106B-49F6-8F7F-A078B04FC8C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57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3429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6400800" y="1676400"/>
            <a:ext cx="5410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 err="1"/>
              <a:t>Thank</a:t>
            </a:r>
            <a:r>
              <a:rPr lang="fr-FR" sz="5400" b="1" dirty="0"/>
              <a:t> </a:t>
            </a:r>
            <a:r>
              <a:rPr lang="fr-FR" sz="5400" b="1" dirty="0" err="1"/>
              <a:t>you</a:t>
            </a:r>
            <a:r>
              <a:rPr lang="fr-FR" sz="5400" b="1" dirty="0"/>
              <a:t> for </a:t>
            </a:r>
            <a:r>
              <a:rPr lang="fr-FR" sz="5400" b="1" dirty="0" err="1"/>
              <a:t>your</a:t>
            </a:r>
            <a:r>
              <a:rPr lang="fr-FR" sz="5400" b="1" dirty="0"/>
              <a:t> attention!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FAA9049-5DD4-4951-9673-46D406FF8D5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fr-FR" spc="-5"/>
              <a:t>Cop</a:t>
            </a:r>
            <a:r>
              <a:rPr lang="fr-FR" spc="-10"/>
              <a:t>y</a:t>
            </a:r>
            <a:r>
              <a:rPr lang="fr-FR" spc="-5"/>
              <a:t>r</a:t>
            </a:r>
            <a:r>
              <a:rPr lang="fr-FR"/>
              <a:t>ig</a:t>
            </a:r>
            <a:r>
              <a:rPr lang="fr-FR" spc="-5"/>
              <a:t>h</a:t>
            </a:r>
            <a:r>
              <a:rPr lang="fr-FR"/>
              <a:t>t</a:t>
            </a:r>
            <a:r>
              <a:rPr lang="fr-FR" spc="20"/>
              <a:t> </a:t>
            </a:r>
            <a:r>
              <a:rPr lang="fr-FR"/>
              <a:t>© </a:t>
            </a:r>
            <a:r>
              <a:rPr lang="fr-FR" spc="-5"/>
              <a:t>2020</a:t>
            </a:r>
            <a:r>
              <a:rPr lang="fr-FR"/>
              <a:t>  </a:t>
            </a:r>
            <a:r>
              <a:rPr lang="fr-FR" spc="95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58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610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Requests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6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87723" y="1552318"/>
            <a:ext cx="9288781" cy="1515217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GET / HTTP/1.1</a:t>
            </a:r>
          </a:p>
          <a:p>
            <a:r>
              <a:rPr lang="fr-FR" sz="1400" dirty="0" err="1"/>
              <a:t>Accept</a:t>
            </a:r>
            <a:r>
              <a:rPr lang="fr-FR" sz="1400" dirty="0"/>
              <a:t>: */*</a:t>
            </a:r>
          </a:p>
          <a:p>
            <a:r>
              <a:rPr lang="fr-FR" sz="1400" dirty="0" err="1"/>
              <a:t>Accept-Encoding</a:t>
            </a:r>
            <a:r>
              <a:rPr lang="fr-FR" sz="1400" dirty="0"/>
              <a:t>: </a:t>
            </a:r>
            <a:r>
              <a:rPr lang="fr-FR" sz="1400" dirty="0" err="1"/>
              <a:t>gzip</a:t>
            </a:r>
            <a:r>
              <a:rPr lang="fr-FR" sz="1400" dirty="0"/>
              <a:t>, </a:t>
            </a:r>
            <a:r>
              <a:rPr lang="fr-FR" sz="1400" dirty="0" err="1"/>
              <a:t>deflate</a:t>
            </a:r>
            <a:endParaRPr lang="fr-FR" sz="1400" dirty="0"/>
          </a:p>
          <a:p>
            <a:r>
              <a:rPr lang="fr-FR" sz="1400" dirty="0"/>
              <a:t>Connection: </a:t>
            </a:r>
            <a:r>
              <a:rPr lang="fr-FR" sz="1400" dirty="0" err="1"/>
              <a:t>keep</a:t>
            </a:r>
            <a:r>
              <a:rPr lang="fr-FR" sz="1400" dirty="0"/>
              <a:t>-alive</a:t>
            </a:r>
          </a:p>
          <a:p>
            <a:r>
              <a:rPr lang="fr-FR" sz="1400" dirty="0"/>
              <a:t>Host: </a:t>
            </a:r>
            <a:r>
              <a:rPr lang="fr-FR" sz="1400" dirty="0" err="1"/>
              <a:t>www.google.com</a:t>
            </a:r>
            <a:endParaRPr lang="fr-FR" sz="1400" dirty="0"/>
          </a:p>
          <a:p>
            <a:r>
              <a:rPr lang="fr-FR" sz="1400" dirty="0"/>
              <a:t>User-Agent: </a:t>
            </a:r>
            <a:r>
              <a:rPr lang="fr-FR" sz="1400" dirty="0" err="1"/>
              <a:t>HTTPie</a:t>
            </a:r>
            <a:r>
              <a:rPr lang="fr-FR" sz="1400" dirty="0"/>
              <a:t>/1.0.2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15DB4F7-C134-8345-BF19-F26498160045}"/>
              </a:ext>
            </a:extLst>
          </p:cNvPr>
          <p:cNvSpPr>
            <a:spLocks noGrp="1"/>
          </p:cNvSpPr>
          <p:nvPr/>
        </p:nvSpPr>
        <p:spPr>
          <a:xfrm>
            <a:off x="2187723" y="3143734"/>
            <a:ext cx="9288781" cy="3409465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HTTP/1.1 200 OK</a:t>
            </a:r>
          </a:p>
          <a:p>
            <a:r>
              <a:rPr lang="fr-FR" sz="1400" dirty="0"/>
              <a:t>Cache-Control: </a:t>
            </a:r>
            <a:r>
              <a:rPr lang="fr-FR" sz="1400" dirty="0" err="1"/>
              <a:t>private</a:t>
            </a:r>
            <a:r>
              <a:rPr lang="fr-FR" sz="1400" dirty="0"/>
              <a:t>, max-</a:t>
            </a:r>
            <a:r>
              <a:rPr lang="fr-FR" sz="1400" dirty="0" err="1"/>
              <a:t>age</a:t>
            </a:r>
            <a:r>
              <a:rPr lang="fr-FR" sz="1400" dirty="0"/>
              <a:t>=0</a:t>
            </a:r>
          </a:p>
          <a:p>
            <a:r>
              <a:rPr lang="fr-FR" sz="1400" dirty="0"/>
              <a:t>Content-</a:t>
            </a:r>
            <a:r>
              <a:rPr lang="fr-FR" sz="1400" dirty="0" err="1"/>
              <a:t>Encoding</a:t>
            </a:r>
            <a:r>
              <a:rPr lang="fr-FR" sz="1400" dirty="0"/>
              <a:t>: </a:t>
            </a:r>
            <a:r>
              <a:rPr lang="fr-FR" sz="1400" dirty="0" err="1"/>
              <a:t>gzip</a:t>
            </a:r>
            <a:endParaRPr lang="fr-FR" sz="1400" dirty="0"/>
          </a:p>
          <a:p>
            <a:r>
              <a:rPr lang="fr-FR" sz="1400" dirty="0"/>
              <a:t>Content-Type: </a:t>
            </a:r>
            <a:r>
              <a:rPr lang="fr-FR" sz="1400" dirty="0" err="1"/>
              <a:t>text</a:t>
            </a:r>
            <a:r>
              <a:rPr lang="fr-FR" sz="1400" dirty="0"/>
              <a:t>/html; </a:t>
            </a:r>
            <a:r>
              <a:rPr lang="fr-FR" sz="1400" dirty="0" err="1"/>
              <a:t>charset</a:t>
            </a:r>
            <a:r>
              <a:rPr lang="fr-FR" sz="1400" dirty="0"/>
              <a:t>=ISO-8859-1</a:t>
            </a:r>
          </a:p>
          <a:p>
            <a:r>
              <a:rPr lang="fr-FR" sz="1400" dirty="0"/>
              <a:t>Date: Tue, 12 May 2020 08:34:48 GMT</a:t>
            </a:r>
          </a:p>
          <a:p>
            <a:r>
              <a:rPr lang="fr-FR" sz="1400" dirty="0"/>
              <a:t>Expires: -1</a:t>
            </a:r>
          </a:p>
          <a:p>
            <a:r>
              <a:rPr lang="fr-FR" sz="1400" dirty="0"/>
              <a:t>Server: </a:t>
            </a:r>
            <a:r>
              <a:rPr lang="fr-FR" sz="1400" dirty="0" err="1"/>
              <a:t>gws</a:t>
            </a:r>
            <a:endParaRPr lang="fr-FR" sz="1400" dirty="0"/>
          </a:p>
          <a:p>
            <a:r>
              <a:rPr lang="fr-FR" sz="1400" dirty="0"/>
              <a:t>Set-Cookie: 1P_JAR=2020-05-12-08; expires=Thu, 11-Jun-2020 08:34:48 GMT; </a:t>
            </a:r>
            <a:r>
              <a:rPr lang="fr-FR" sz="1400" dirty="0" err="1"/>
              <a:t>path</a:t>
            </a:r>
            <a:r>
              <a:rPr lang="fr-FR" sz="1400" dirty="0"/>
              <a:t>=/; </a:t>
            </a:r>
            <a:r>
              <a:rPr lang="fr-FR" sz="1400" dirty="0" err="1"/>
              <a:t>domain</a:t>
            </a:r>
            <a:r>
              <a:rPr lang="fr-FR" sz="1400" dirty="0"/>
              <a:t>=.</a:t>
            </a:r>
            <a:r>
              <a:rPr lang="fr-FR" sz="1400" dirty="0" err="1"/>
              <a:t>google.com</a:t>
            </a:r>
            <a:r>
              <a:rPr lang="fr-FR" sz="1400" dirty="0"/>
              <a:t>; Secure</a:t>
            </a:r>
          </a:p>
          <a:p>
            <a:r>
              <a:rPr lang="fr-FR" sz="1400" dirty="0"/>
              <a:t>Transfer-</a:t>
            </a:r>
            <a:r>
              <a:rPr lang="fr-FR" sz="1400" dirty="0" err="1"/>
              <a:t>Encoding</a:t>
            </a:r>
            <a:r>
              <a:rPr lang="fr-FR" sz="1400" dirty="0"/>
              <a:t>: </a:t>
            </a:r>
            <a:r>
              <a:rPr lang="fr-FR" sz="1400" dirty="0" err="1"/>
              <a:t>chunked</a:t>
            </a:r>
            <a:endParaRPr lang="fr-FR" sz="1400" dirty="0"/>
          </a:p>
          <a:p>
            <a:endParaRPr lang="fr-FR" sz="1400" dirty="0"/>
          </a:p>
          <a:p>
            <a:r>
              <a:rPr lang="fr-FR" sz="1400" dirty="0"/>
              <a:t>&lt;!</a:t>
            </a:r>
            <a:r>
              <a:rPr lang="fr-FR" sz="1400" dirty="0" err="1"/>
              <a:t>doctype</a:t>
            </a:r>
            <a:r>
              <a:rPr lang="fr-FR" sz="1400" dirty="0"/>
              <a:t> html&gt;&lt;html </a:t>
            </a:r>
            <a:r>
              <a:rPr lang="fr-FR" sz="1400" dirty="0" err="1"/>
              <a:t>itemscope</a:t>
            </a:r>
            <a:r>
              <a:rPr lang="fr-FR" sz="1400" dirty="0"/>
              <a:t>="" </a:t>
            </a:r>
            <a:r>
              <a:rPr lang="fr-FR" sz="1400" dirty="0" err="1"/>
              <a:t>itemtype</a:t>
            </a:r>
            <a:r>
              <a:rPr lang="fr-FR" sz="1400" dirty="0"/>
              <a:t>="http://</a:t>
            </a:r>
            <a:r>
              <a:rPr lang="fr-FR" sz="1400" dirty="0" err="1"/>
              <a:t>schema.org</a:t>
            </a:r>
            <a:r>
              <a:rPr lang="fr-FR" sz="1400" dirty="0"/>
              <a:t>/</a:t>
            </a:r>
            <a:r>
              <a:rPr lang="fr-FR" sz="1400" dirty="0" err="1"/>
              <a:t>WebPage</a:t>
            </a:r>
            <a:r>
              <a:rPr lang="fr-FR" sz="1400" dirty="0"/>
              <a:t>" </a:t>
            </a:r>
            <a:r>
              <a:rPr lang="fr-FR" sz="1400" dirty="0" err="1"/>
              <a:t>lang</a:t>
            </a:r>
            <a:r>
              <a:rPr lang="fr-FR" sz="1400" dirty="0"/>
              <a:t>="</a:t>
            </a:r>
            <a:r>
              <a:rPr lang="fr-FR" sz="1400" dirty="0" err="1"/>
              <a:t>fr</a:t>
            </a:r>
            <a:r>
              <a:rPr lang="fr-FR" sz="1400" dirty="0"/>
              <a:t>"&gt;&lt;</a:t>
            </a:r>
            <a:r>
              <a:rPr lang="fr-FR" sz="1400" dirty="0" err="1"/>
              <a:t>head</a:t>
            </a:r>
            <a:r>
              <a:rPr lang="fr-FR" sz="1400" dirty="0"/>
              <a:t>&gt; &lt;</a:t>
            </a:r>
            <a:r>
              <a:rPr lang="fr-FR" sz="1400" dirty="0" err="1"/>
              <a:t>meta</a:t>
            </a:r>
            <a:r>
              <a:rPr lang="fr-FR" sz="1400" dirty="0"/>
              <a:t> content="</a:t>
            </a:r>
            <a:r>
              <a:rPr lang="fr-FR" sz="1400" dirty="0" err="1"/>
              <a:t>text</a:t>
            </a:r>
            <a:r>
              <a:rPr lang="fr-FR" sz="1400" dirty="0"/>
              <a:t>/html; </a:t>
            </a:r>
            <a:r>
              <a:rPr lang="fr-FR" sz="1400" dirty="0" err="1"/>
              <a:t>charset</a:t>
            </a:r>
            <a:r>
              <a:rPr lang="fr-FR" sz="1400" dirty="0"/>
              <a:t>=UTF-8" http-</a:t>
            </a:r>
            <a:r>
              <a:rPr lang="fr-FR" sz="1400" dirty="0" err="1"/>
              <a:t>equiv</a:t>
            </a:r>
            <a:r>
              <a:rPr lang="fr-FR" sz="1400" dirty="0"/>
              <a:t>="Content-Type"&gt;&lt;</a:t>
            </a:r>
            <a:r>
              <a:rPr lang="fr-FR" sz="1400" dirty="0" err="1"/>
              <a:t>meta</a:t>
            </a:r>
            <a:r>
              <a:rPr lang="fr-FR" sz="1400" dirty="0"/>
              <a:t> content="/images/</a:t>
            </a:r>
            <a:r>
              <a:rPr lang="fr-FR" sz="1400" dirty="0" err="1"/>
              <a:t>branding</a:t>
            </a:r>
            <a:r>
              <a:rPr lang="fr-FR" sz="1400" dirty="0"/>
              <a:t>/</a:t>
            </a:r>
            <a:r>
              <a:rPr lang="fr-FR" sz="1400" dirty="0" err="1"/>
              <a:t>googleg</a:t>
            </a:r>
            <a:r>
              <a:rPr lang="fr-FR" sz="1400" dirty="0"/>
              <a:t>/1x/googleg_standard_color_128dp.png" </a:t>
            </a:r>
            <a:r>
              <a:rPr lang="fr-FR" sz="1400" dirty="0" err="1"/>
              <a:t>itemprop</a:t>
            </a:r>
            <a:r>
              <a:rPr lang="fr-FR" sz="1400" dirty="0"/>
              <a:t>="image"&gt;&lt;</a:t>
            </a:r>
            <a:r>
              <a:rPr lang="fr-FR" sz="1400" dirty="0" err="1"/>
              <a:t>title</a:t>
            </a:r>
            <a:r>
              <a:rPr lang="fr-FR" sz="1400" dirty="0"/>
              <a:t>&gt;Google&lt;/</a:t>
            </a:r>
            <a:r>
              <a:rPr lang="fr-FR" sz="1400" dirty="0" err="1"/>
              <a:t>title</a:t>
            </a:r>
            <a:r>
              <a:rPr lang="fr-FR" sz="1400" dirty="0"/>
              <a:t>&gt;...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990600"/>
            <a:ext cx="10805163" cy="485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HTTP in a nutshell</a:t>
            </a:r>
          </a:p>
        </p:txBody>
      </p:sp>
    </p:spTree>
    <p:extLst>
      <p:ext uri="{BB962C8B-B14F-4D97-AF65-F5344CB8AC3E}">
        <p14:creationId xmlns:p14="http://schemas.microsoft.com/office/powerpoint/2010/main" val="162604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Requests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7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3" y="2365744"/>
            <a:ext cx="9288781" cy="164235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res</a:t>
            </a:r>
            <a:r>
              <a:rPr lang="fr-FR" dirty="0"/>
              <a:t> = </a:t>
            </a:r>
            <a:r>
              <a:rPr lang="fr-FR" dirty="0" err="1"/>
              <a:t>requests.get</a:t>
            </a:r>
            <a:r>
              <a:rPr lang="fr-FR" dirty="0"/>
              <a:t>('https://</a:t>
            </a:r>
            <a:r>
              <a:rPr lang="fr-FR" dirty="0" err="1"/>
              <a:t>google.com</a:t>
            </a:r>
            <a:r>
              <a:rPr lang="fr-FR" dirty="0"/>
              <a:t>')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res.ok</a:t>
            </a:r>
            <a:r>
              <a:rPr lang="fr-FR" dirty="0"/>
              <a:t>)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res.status_code</a:t>
            </a:r>
            <a:r>
              <a:rPr lang="fr-FR" dirty="0"/>
              <a:t>)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res.reason</a:t>
            </a:r>
            <a:r>
              <a:rPr lang="fr-FR" dirty="0"/>
              <a:t>)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res.elapsed</a:t>
            </a:r>
            <a:r>
              <a:rPr lang="fr-FR" dirty="0"/>
              <a:t>)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15DB4F7-C134-8345-BF19-F26498160045}"/>
              </a:ext>
            </a:extLst>
          </p:cNvPr>
          <p:cNvSpPr>
            <a:spLocks noGrp="1"/>
          </p:cNvSpPr>
          <p:nvPr/>
        </p:nvSpPr>
        <p:spPr>
          <a:xfrm>
            <a:off x="2194033" y="4148844"/>
            <a:ext cx="9288781" cy="1642356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True</a:t>
            </a:r>
            <a:endParaRPr lang="fr-FR" dirty="0"/>
          </a:p>
          <a:p>
            <a:r>
              <a:rPr lang="fr-FR" dirty="0"/>
              <a:t>200</a:t>
            </a:r>
          </a:p>
          <a:p>
            <a:r>
              <a:rPr lang="fr-FR" dirty="0"/>
              <a:t>OK</a:t>
            </a:r>
          </a:p>
          <a:p>
            <a:r>
              <a:rPr lang="fr-FR" dirty="0"/>
              <a:t>0:00:00.085902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1416226"/>
            <a:ext cx="10805163" cy="8412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requests.get</a:t>
            </a:r>
            <a:r>
              <a:rPr lang="en" sz="2400" kern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sends a GET request</a:t>
            </a:r>
          </a:p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Returns a </a:t>
            </a:r>
            <a:r>
              <a:rPr lang="en" sz="2400" kern="0" dirty="0"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object with info about the data</a:t>
            </a:r>
          </a:p>
        </p:txBody>
      </p:sp>
    </p:spTree>
    <p:extLst>
      <p:ext uri="{BB962C8B-B14F-4D97-AF65-F5344CB8AC3E}">
        <p14:creationId xmlns:p14="http://schemas.microsoft.com/office/powerpoint/2010/main" val="588879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Requests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3" y="2090358"/>
            <a:ext cx="9288781" cy="838200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type(</a:t>
            </a:r>
            <a:r>
              <a:rPr lang="fr-FR" dirty="0" err="1"/>
              <a:t>res.text</a:t>
            </a:r>
            <a:r>
              <a:rPr lang="fr-FR" dirty="0"/>
              <a:t>)</a:t>
            </a:r>
          </a:p>
          <a:p>
            <a:r>
              <a:rPr lang="fr-FR" dirty="0"/>
              <a:t>type(</a:t>
            </a:r>
            <a:r>
              <a:rPr lang="fr-FR" dirty="0" err="1"/>
              <a:t>res.content</a:t>
            </a:r>
            <a:r>
              <a:rPr lang="fr-FR" dirty="0"/>
              <a:t>)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15DB4F7-C134-8345-BF19-F26498160045}"/>
              </a:ext>
            </a:extLst>
          </p:cNvPr>
          <p:cNvSpPr>
            <a:spLocks noGrp="1"/>
          </p:cNvSpPr>
          <p:nvPr/>
        </p:nvSpPr>
        <p:spPr>
          <a:xfrm>
            <a:off x="2194033" y="3048000"/>
            <a:ext cx="9288781" cy="838200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str</a:t>
            </a:r>
            <a:endParaRPr lang="fr-FR" dirty="0"/>
          </a:p>
          <a:p>
            <a:r>
              <a:rPr lang="fr-FR" dirty="0"/>
              <a:t>bytes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1601584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The response content is available in several forms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6458011-7F90-D249-983F-FB6DB10EFD75}"/>
              </a:ext>
            </a:extLst>
          </p:cNvPr>
          <p:cNvSpPr>
            <a:spLocks noGrp="1"/>
          </p:cNvSpPr>
          <p:nvPr/>
        </p:nvSpPr>
        <p:spPr>
          <a:xfrm>
            <a:off x="2194033" y="4582146"/>
            <a:ext cx="9288781" cy="566427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type(</a:t>
            </a:r>
            <a:r>
              <a:rPr lang="fr-FR" dirty="0" err="1"/>
              <a:t>res.json</a:t>
            </a:r>
            <a:r>
              <a:rPr lang="fr-FR" dirty="0"/>
              <a:t>())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815CDBD-405D-624F-BEF5-95B514938743}"/>
              </a:ext>
            </a:extLst>
          </p:cNvPr>
          <p:cNvSpPr>
            <a:spLocks noGrp="1"/>
          </p:cNvSpPr>
          <p:nvPr/>
        </p:nvSpPr>
        <p:spPr>
          <a:xfrm>
            <a:off x="2194033" y="5268015"/>
            <a:ext cx="9288781" cy="566427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dict</a:t>
            </a:r>
            <a:endParaRPr lang="fr-FR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B2564FA7-6A85-AE45-BE36-DA88949AD794}"/>
              </a:ext>
            </a:extLst>
          </p:cNvPr>
          <p:cNvSpPr txBox="1">
            <a:spLocks/>
          </p:cNvSpPr>
          <p:nvPr/>
        </p:nvSpPr>
        <p:spPr>
          <a:xfrm>
            <a:off x="603882" y="4050268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Parse a JSON response directly to a </a:t>
            </a:r>
            <a:r>
              <a:rPr lang="en" sz="24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dict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032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Requests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9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3" y="1937958"/>
            <a:ext cx="9288781" cy="576504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res.headers</a:t>
            </a:r>
            <a:r>
              <a:rPr lang="fr-FR" dirty="0"/>
              <a:t>)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15DB4F7-C134-8345-BF19-F26498160045}"/>
              </a:ext>
            </a:extLst>
          </p:cNvPr>
          <p:cNvSpPr>
            <a:spLocks noGrp="1"/>
          </p:cNvSpPr>
          <p:nvPr/>
        </p:nvSpPr>
        <p:spPr>
          <a:xfrm>
            <a:off x="2194033" y="2667000"/>
            <a:ext cx="9288781" cy="1709358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{'Date': 'Tue, 12 May 2020 10:00:57 GMT',</a:t>
            </a:r>
          </a:p>
          <a:p>
            <a:r>
              <a:rPr lang="fr-FR" dirty="0"/>
              <a:t> 'Expires': '-1',</a:t>
            </a:r>
          </a:p>
          <a:p>
            <a:r>
              <a:rPr lang="fr-FR" dirty="0"/>
              <a:t> 'Cache-Control': '</a:t>
            </a:r>
            <a:r>
              <a:rPr lang="fr-FR" dirty="0" err="1"/>
              <a:t>private</a:t>
            </a:r>
            <a:r>
              <a:rPr lang="fr-FR" dirty="0"/>
              <a:t>, max-</a:t>
            </a:r>
            <a:r>
              <a:rPr lang="fr-FR" dirty="0" err="1"/>
              <a:t>age</a:t>
            </a:r>
            <a:r>
              <a:rPr lang="fr-FR" dirty="0"/>
              <a:t>=0',</a:t>
            </a:r>
          </a:p>
          <a:p>
            <a:r>
              <a:rPr lang="fr-FR" dirty="0"/>
              <a:t> 'Content-Type': '</a:t>
            </a:r>
            <a:r>
              <a:rPr lang="fr-FR" dirty="0" err="1"/>
              <a:t>text</a:t>
            </a:r>
            <a:r>
              <a:rPr lang="fr-FR" dirty="0"/>
              <a:t>/html; </a:t>
            </a:r>
            <a:r>
              <a:rPr lang="fr-FR" dirty="0" err="1"/>
              <a:t>charset</a:t>
            </a:r>
            <a:r>
              <a:rPr lang="fr-FR" dirty="0"/>
              <a:t>=ISO-8859-1</a:t>
            </a:r>
          </a:p>
          <a:p>
            <a:r>
              <a:rPr lang="fr-FR" dirty="0"/>
              <a:t>...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1449184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Read the response headers in </a:t>
            </a:r>
            <a:r>
              <a:rPr lang="en" sz="24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dict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form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6458011-7F90-D249-983F-FB6DB10EFD75}"/>
              </a:ext>
            </a:extLst>
          </p:cNvPr>
          <p:cNvSpPr>
            <a:spLocks noGrp="1"/>
          </p:cNvSpPr>
          <p:nvPr/>
        </p:nvSpPr>
        <p:spPr>
          <a:xfrm>
            <a:off x="2194033" y="5072304"/>
            <a:ext cx="9288781" cy="566427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type(</a:t>
            </a:r>
            <a:r>
              <a:rPr lang="fr-FR" dirty="0" err="1"/>
              <a:t>res.json</a:t>
            </a:r>
            <a:r>
              <a:rPr lang="fr-FR" dirty="0"/>
              <a:t>())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815CDBD-405D-624F-BEF5-95B514938743}"/>
              </a:ext>
            </a:extLst>
          </p:cNvPr>
          <p:cNvSpPr>
            <a:spLocks noGrp="1"/>
          </p:cNvSpPr>
          <p:nvPr/>
        </p:nvSpPr>
        <p:spPr>
          <a:xfrm>
            <a:off x="2194033" y="5758173"/>
            <a:ext cx="9288781" cy="566427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dict</a:t>
            </a:r>
            <a:endParaRPr lang="fr-FR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B2564FA7-6A85-AE45-BE36-DA88949AD794}"/>
              </a:ext>
            </a:extLst>
          </p:cNvPr>
          <p:cNvSpPr txBox="1">
            <a:spLocks/>
          </p:cNvSpPr>
          <p:nvPr/>
        </p:nvSpPr>
        <p:spPr>
          <a:xfrm>
            <a:off x="603882" y="4540426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Parse a JSON response directly to a </a:t>
            </a:r>
            <a:r>
              <a:rPr lang="en" sz="24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dict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232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19127</TotalTime>
  <Words>4190</Words>
  <Application>Microsoft Macintosh PowerPoint</Application>
  <PresentationFormat>Widescreen</PresentationFormat>
  <Paragraphs>770</Paragraphs>
  <Slides>58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Zapf Dingbats</vt:lpstr>
      <vt:lpstr>Arial</vt:lpstr>
      <vt:lpstr>Calibri</vt:lpstr>
      <vt:lpstr>Consolas</vt:lpstr>
      <vt:lpstr>Times New Roman</vt:lpstr>
      <vt:lpstr>Office Theme</vt:lpstr>
      <vt:lpstr>PowerPoint Presentation</vt:lpstr>
      <vt:lpstr>PowerPoint Presentation</vt:lpstr>
      <vt:lpstr>Where? Who?</vt:lpstr>
      <vt:lpstr>PowerPoint Presentation</vt:lpstr>
      <vt:lpstr>Requests</vt:lpstr>
      <vt:lpstr>Requests</vt:lpstr>
      <vt:lpstr>Requests</vt:lpstr>
      <vt:lpstr>Requests</vt:lpstr>
      <vt:lpstr>Requests</vt:lpstr>
      <vt:lpstr>Requests</vt:lpstr>
      <vt:lpstr>Requests</vt:lpstr>
      <vt:lpstr>Requests</vt:lpstr>
      <vt:lpstr>Requests</vt:lpstr>
      <vt:lpstr>PowerPoint Presentation</vt:lpstr>
      <vt:lpstr>Flask</vt:lpstr>
      <vt:lpstr>Requests</vt:lpstr>
      <vt:lpstr>Flask</vt:lpstr>
      <vt:lpstr>Requests</vt:lpstr>
      <vt:lpstr>Requests</vt:lpstr>
      <vt:lpstr>Requests: Defining routes</vt:lpstr>
      <vt:lpstr>Requests: Retrieving data from request</vt:lpstr>
      <vt:lpstr>Requests: Retrieving data from request</vt:lpstr>
      <vt:lpstr>Requests: Customizing the response</vt:lpstr>
      <vt:lpstr>PowerPoint Presentation</vt:lpstr>
      <vt:lpstr>Pillow</vt:lpstr>
      <vt:lpstr>Pillow: Opening an image file</vt:lpstr>
      <vt:lpstr>Pillow: Geometrical transformations</vt:lpstr>
      <vt:lpstr>Pillow: More tranformations</vt:lpstr>
      <vt:lpstr>Pillow: Saving a file to disk</vt:lpstr>
      <vt:lpstr>Pillow: Create a new image</vt:lpstr>
      <vt:lpstr>Pillow: Pixel modification</vt:lpstr>
      <vt:lpstr>PowerPoint Presentation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PowerPoint Presentation</vt:lpstr>
      <vt:lpstr>Matplotlib</vt:lpstr>
      <vt:lpstr>Matplotlib</vt:lpstr>
      <vt:lpstr>Matplotlib</vt:lpstr>
      <vt:lpstr>Matplotlib</vt:lpstr>
      <vt:lpstr>PowerPoint Presentation</vt:lpstr>
      <vt:lpstr>Pandas</vt:lpstr>
      <vt:lpstr>Pandas</vt:lpstr>
      <vt:lpstr>Pandas</vt:lpstr>
      <vt:lpstr>Pandas</vt:lpstr>
      <vt:lpstr>Pandas</vt:lpstr>
      <vt:lpstr>Pandas</vt:lpstr>
      <vt:lpstr>Pandas</vt:lpstr>
      <vt:lpstr>Pandas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VALERIE MUZIOT</dc:creator>
  <cp:lastModifiedBy>Microsoft Office User</cp:lastModifiedBy>
  <cp:revision>433</cp:revision>
  <cp:lastPrinted>2020-04-20T16:14:50Z</cp:lastPrinted>
  <dcterms:created xsi:type="dcterms:W3CDTF">2018-09-25T13:49:43Z</dcterms:created>
  <dcterms:modified xsi:type="dcterms:W3CDTF">2020-05-14T16:23:21Z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2018-09-25T00:00:00Z</vt:filetime>
  </property>
  <property fmtid="{D5CDD505-2E9C-101B-9397-08002B2CF9AE}" pid="3" name="LastSaved">
    <vt:filetime>2018-09-25T00:00:00Z</vt:filetime>
  </property>
</Properties>
</file>